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 id="266" r:id="rId3"/>
    <p:sldId id="281" r:id="rId4"/>
    <p:sldId id="280" r:id="rId5"/>
    <p:sldId id="279" r:id="rId6"/>
    <p:sldId id="278" r:id="rId7"/>
    <p:sldId id="277" r:id="rId8"/>
    <p:sldId id="276" r:id="rId9"/>
    <p:sldId id="275" r:id="rId10"/>
    <p:sldId id="274" r:id="rId11"/>
    <p:sldId id="271" r:id="rId12"/>
    <p:sldId id="270" r:id="rId13"/>
    <p:sldId id="269" r:id="rId14"/>
    <p:sldId id="268" r:id="rId15"/>
    <p:sldId id="267" r:id="rId16"/>
    <p:sldId id="259" r:id="rId17"/>
    <p:sldId id="265" r:id="rId18"/>
    <p:sldId id="264" r:id="rId19"/>
    <p:sldId id="273" r:id="rId20"/>
    <p:sldId id="263" r:id="rId21"/>
    <p:sldId id="262" r:id="rId22"/>
    <p:sldId id="261" r:id="rId23"/>
    <p:sldId id="258" r:id="rId24"/>
    <p:sldId id="260" r:id="rId25"/>
    <p:sldId id="272" r:id="rId26"/>
    <p:sldId id="257" r:id="rId27"/>
    <p:sldId id="256" r:id="rId28"/>
    <p:sldId id="283" r:id="rId29"/>
    <p:sldId id="284" r:id="rId30"/>
    <p:sldId id="285" r:id="rId31"/>
    <p:sldId id="286" r:id="rId3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80" d="100"/>
          <a:sy n="80" d="100"/>
        </p:scale>
        <p:origin x="-2442" y="-8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376028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425837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339032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330699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42065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203339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271402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426474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349986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142658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4F6C7D2-133C-48DA-A7D1-321992124AB1}" type="datetimeFigureOut">
              <a:rPr kumimoji="1" lang="ja-JP" altLang="en-US" smtClean="0"/>
              <a:t>2016/12/13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342129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6C7D2-133C-48DA-A7D1-321992124AB1}" type="datetimeFigureOut">
              <a:rPr kumimoji="1" lang="ja-JP" altLang="en-US" smtClean="0"/>
              <a:t>2016/12/13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57B78-B09F-4FF7-BC2D-6FFB215F8CE7}" type="slidenum">
              <a:rPr kumimoji="1" lang="ja-JP" altLang="en-US" smtClean="0"/>
              <a:t>‹#›</a:t>
            </a:fld>
            <a:endParaRPr kumimoji="1" lang="ja-JP" altLang="en-US"/>
          </a:p>
        </p:txBody>
      </p:sp>
    </p:spTree>
    <p:extLst>
      <p:ext uri="{BB962C8B-B14F-4D97-AF65-F5344CB8AC3E}">
        <p14:creationId xmlns:p14="http://schemas.microsoft.com/office/powerpoint/2010/main" val="200690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xml"/><Relationship Id="rId5" Type="http://schemas.openxmlformats.org/officeDocument/2006/relationships/image" Target="../media/image1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349802" y="4390009"/>
            <a:ext cx="6277913" cy="2242281"/>
          </a:xfrm>
          <a:prstGeom prst="rect">
            <a:avLst/>
          </a:prstGeom>
          <a:solidFill>
            <a:schemeClr val="accent6">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 name="タイトル 1"/>
          <p:cNvSpPr>
            <a:spLocks noGrp="1"/>
          </p:cNvSpPr>
          <p:nvPr>
            <p:ph type="title"/>
          </p:nvPr>
        </p:nvSpPr>
        <p:spPr>
          <a:xfrm>
            <a:off x="335665" y="376696"/>
            <a:ext cx="8472669" cy="1266905"/>
          </a:xfrm>
        </p:spPr>
        <p:txBody>
          <a:bodyPr>
            <a:normAutofit/>
          </a:bodyPr>
          <a:lstStyle/>
          <a:p>
            <a:pPr algn="ctr">
              <a:lnSpc>
                <a:spcPct val="100000"/>
              </a:lnSpc>
              <a:spcBef>
                <a:spcPts val="2400"/>
              </a:spcBef>
              <a:spcAft>
                <a:spcPts val="1200"/>
              </a:spcAft>
            </a:pPr>
            <a:r>
              <a:rPr kumimoji="1" lang="ja-JP" altLang="en-US" sz="4000" u="sng" dirty="0" smtClean="0">
                <a:effectLst>
                  <a:outerShdw blurRad="38100" dist="38100" dir="2700000" algn="tl">
                    <a:srgbClr val="000000">
                      <a:alpha val="43137"/>
                    </a:srgbClr>
                  </a:outerShdw>
                </a:effectLst>
                <a:latin typeface="+mn-ea"/>
                <a:ea typeface="+mn-ea"/>
              </a:rPr>
              <a:t>災害事例シート</a:t>
            </a:r>
            <a:r>
              <a:rPr lang="ja-JP" altLang="en-US" sz="4000" u="sng" dirty="0" smtClean="0">
                <a:effectLst>
                  <a:outerShdw blurRad="38100" dist="38100" dir="2700000" algn="tl">
                    <a:srgbClr val="000000">
                      <a:alpha val="43137"/>
                    </a:srgbClr>
                  </a:outerShdw>
                </a:effectLst>
                <a:latin typeface="+mn-ea"/>
                <a:ea typeface="+mn-ea"/>
              </a:rPr>
              <a:t>（ＴＢＭ討議用）</a:t>
            </a:r>
            <a:endParaRPr kumimoji="1" lang="ja-JP" altLang="en-US" sz="4000" u="sng" dirty="0">
              <a:effectLst>
                <a:outerShdw blurRad="38100" dist="38100" dir="2700000" algn="tl">
                  <a:srgbClr val="000000">
                    <a:alpha val="43137"/>
                  </a:srgbClr>
                </a:outerShdw>
              </a:effectLst>
              <a:latin typeface="+mn-ea"/>
              <a:ea typeface="+mn-ea"/>
            </a:endParaRPr>
          </a:p>
        </p:txBody>
      </p:sp>
      <p:grpSp>
        <p:nvGrpSpPr>
          <p:cNvPr id="23" name="グループ化 22"/>
          <p:cNvGrpSpPr/>
          <p:nvPr/>
        </p:nvGrpSpPr>
        <p:grpSpPr>
          <a:xfrm>
            <a:off x="2111751" y="4904238"/>
            <a:ext cx="4945780" cy="1524236"/>
            <a:chOff x="1307938" y="4737785"/>
            <a:chExt cx="4945780" cy="1580249"/>
          </a:xfrm>
        </p:grpSpPr>
        <p:grpSp>
          <p:nvGrpSpPr>
            <p:cNvPr id="12" name="グループ化 11"/>
            <p:cNvGrpSpPr/>
            <p:nvPr/>
          </p:nvGrpSpPr>
          <p:grpSpPr>
            <a:xfrm>
              <a:off x="1307938" y="4741703"/>
              <a:ext cx="2498121" cy="1576331"/>
              <a:chOff x="1307938" y="4741703"/>
              <a:chExt cx="2498121" cy="1576331"/>
            </a:xfrm>
          </p:grpSpPr>
          <p:sp>
            <p:nvSpPr>
              <p:cNvPr id="4" name="テキスト ボックス 3"/>
              <p:cNvSpPr txBox="1"/>
              <p:nvPr/>
            </p:nvSpPr>
            <p:spPr>
              <a:xfrm>
                <a:off x="1307938" y="4741703"/>
                <a:ext cx="646331" cy="350995"/>
              </a:xfrm>
              <a:prstGeom prst="rect">
                <a:avLst/>
              </a:prstGeom>
              <a:solidFill>
                <a:srgbClr val="FFC000"/>
              </a:solidFill>
              <a:ln w="12700">
                <a:solidFill>
                  <a:schemeClr val="tx1"/>
                </a:solidFill>
              </a:ln>
            </p:spPr>
            <p:txBody>
              <a:bodyPr wrap="square" rtlCol="0">
                <a:spAutoFit/>
              </a:bodyPr>
              <a:lstStyle/>
              <a:p>
                <a:pPr algn="ctr"/>
                <a:r>
                  <a:rPr kumimoji="1" lang="ja-JP" altLang="en-US" sz="1600" dirty="0" smtClean="0">
                    <a:latin typeface="HGP創英角ﾎﾟｯﾌﾟ体" panose="040B0A00000000000000" pitchFamily="50" charset="-128"/>
                    <a:ea typeface="HGP創英角ﾎﾟｯﾌﾟ体" panose="040B0A00000000000000" pitchFamily="50" charset="-128"/>
                  </a:rPr>
                  <a:t>橙</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1954270" y="4741703"/>
                <a:ext cx="1851789" cy="350995"/>
              </a:xfrm>
              <a:prstGeom prst="rect">
                <a:avLst/>
              </a:prstGeom>
              <a:noFill/>
            </p:spPr>
            <p:txBody>
              <a:bodyPr wrap="none" rtlCol="0">
                <a:spAutoFit/>
              </a:bodyPr>
              <a:lstStyle/>
              <a:p>
                <a:r>
                  <a:rPr kumimoji="1" lang="ja-JP" altLang="en-US" sz="1600" dirty="0" smtClean="0"/>
                  <a:t>挟まれ・巻き込まれ</a:t>
                </a:r>
                <a:endParaRPr kumimoji="1" lang="ja-JP" altLang="en-US" sz="1600" dirty="0"/>
              </a:p>
            </p:txBody>
          </p:sp>
          <p:sp>
            <p:nvSpPr>
              <p:cNvPr id="6" name="テキスト ボックス 5"/>
              <p:cNvSpPr txBox="1"/>
              <p:nvPr/>
            </p:nvSpPr>
            <p:spPr>
              <a:xfrm>
                <a:off x="1307938" y="5146290"/>
                <a:ext cx="646331" cy="350995"/>
              </a:xfrm>
              <a:prstGeom prst="rect">
                <a:avLst/>
              </a:prstGeom>
              <a:solidFill>
                <a:srgbClr val="00B0F0"/>
              </a:solidFill>
              <a:ln w="12700">
                <a:solidFill>
                  <a:schemeClr val="tx1"/>
                </a:solidFill>
              </a:ln>
            </p:spPr>
            <p:txBody>
              <a:bodyPr wrap="square" rtlCol="0">
                <a:spAutoFit/>
              </a:bodyPr>
              <a:lstStyle/>
              <a:p>
                <a:pPr algn="ctr"/>
                <a:r>
                  <a:rPr lang="ja-JP" altLang="en-US" sz="1600" dirty="0">
                    <a:solidFill>
                      <a:schemeClr val="bg1"/>
                    </a:solidFill>
                    <a:latin typeface="HGP創英角ﾎﾟｯﾌﾟ体" panose="040B0A00000000000000" pitchFamily="50" charset="-128"/>
                    <a:ea typeface="HGP創英角ﾎﾟｯﾌﾟ体" panose="040B0A00000000000000" pitchFamily="50" charset="-128"/>
                  </a:rPr>
                  <a:t>青</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1954270" y="5134715"/>
                <a:ext cx="800219" cy="350995"/>
              </a:xfrm>
              <a:prstGeom prst="rect">
                <a:avLst/>
              </a:prstGeom>
              <a:noFill/>
            </p:spPr>
            <p:txBody>
              <a:bodyPr wrap="none" rtlCol="0">
                <a:spAutoFit/>
              </a:bodyPr>
              <a:lstStyle/>
              <a:p>
                <a:r>
                  <a:rPr lang="ja-JP" altLang="en-US" sz="1600" dirty="0" smtClean="0"/>
                  <a:t>重量</a:t>
                </a:r>
                <a:r>
                  <a:rPr lang="ja-JP" altLang="en-US" sz="1600" dirty="0"/>
                  <a:t>物</a:t>
                </a:r>
                <a:endParaRPr kumimoji="1" lang="ja-JP" altLang="en-US" sz="1600" dirty="0"/>
              </a:p>
            </p:txBody>
          </p:sp>
          <p:sp>
            <p:nvSpPr>
              <p:cNvPr id="8" name="テキスト ボックス 7"/>
              <p:cNvSpPr txBox="1"/>
              <p:nvPr/>
            </p:nvSpPr>
            <p:spPr>
              <a:xfrm>
                <a:off x="1307938" y="5562452"/>
                <a:ext cx="646331" cy="350995"/>
              </a:xfrm>
              <a:prstGeom prst="rect">
                <a:avLst/>
              </a:prstGeom>
              <a:solidFill>
                <a:srgbClr val="FFFF00"/>
              </a:solidFill>
              <a:ln w="12700">
                <a:solidFill>
                  <a:schemeClr val="tx1"/>
                </a:solidFill>
              </a:ln>
            </p:spPr>
            <p:txBody>
              <a:bodyPr wrap="square" rtlCol="0">
                <a:spAutoFit/>
              </a:bodyPr>
              <a:lstStyle/>
              <a:p>
                <a:pPr algn="ctr"/>
                <a:r>
                  <a:rPr kumimoji="1" lang="ja-JP" altLang="en-US" sz="1600" dirty="0" smtClean="0">
                    <a:latin typeface="HGP創英角ﾎﾟｯﾌﾟ体" panose="040B0A00000000000000" pitchFamily="50" charset="-128"/>
                    <a:ea typeface="HGP創英角ﾎﾟｯﾌﾟ体" panose="040B0A00000000000000" pitchFamily="50" charset="-128"/>
                  </a:rPr>
                  <a:t>黄</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1954270" y="5562452"/>
                <a:ext cx="595035" cy="350995"/>
              </a:xfrm>
              <a:prstGeom prst="rect">
                <a:avLst/>
              </a:prstGeom>
              <a:noFill/>
            </p:spPr>
            <p:txBody>
              <a:bodyPr wrap="none" rtlCol="0">
                <a:spAutoFit/>
              </a:bodyPr>
              <a:lstStyle/>
              <a:p>
                <a:r>
                  <a:rPr lang="ja-JP" altLang="en-US" sz="1600" dirty="0"/>
                  <a:t>車両</a:t>
                </a:r>
                <a:endParaRPr kumimoji="1" lang="ja-JP" altLang="en-US" sz="1600" dirty="0"/>
              </a:p>
            </p:txBody>
          </p:sp>
          <p:sp>
            <p:nvSpPr>
              <p:cNvPr id="10" name="テキスト ボックス 9"/>
              <p:cNvSpPr txBox="1"/>
              <p:nvPr/>
            </p:nvSpPr>
            <p:spPr>
              <a:xfrm>
                <a:off x="1307938" y="5967039"/>
                <a:ext cx="646331" cy="350995"/>
              </a:xfrm>
              <a:prstGeom prst="rect">
                <a:avLst/>
              </a:prstGeom>
              <a:solidFill>
                <a:srgbClr val="92D050"/>
              </a:solidFill>
              <a:ln w="12700">
                <a:solidFill>
                  <a:schemeClr val="tx1"/>
                </a:solidFill>
              </a:ln>
            </p:spPr>
            <p:txBody>
              <a:bodyPr wrap="square" rtlCol="0">
                <a:spAutoFit/>
              </a:bodyPr>
              <a:lstStyle/>
              <a:p>
                <a:pPr algn="ctr"/>
                <a:r>
                  <a:rPr lang="ja-JP" altLang="en-US" sz="1600" dirty="0" smtClean="0">
                    <a:latin typeface="HGP創英角ﾎﾟｯﾌﾟ体" panose="040B0A00000000000000" pitchFamily="50" charset="-128"/>
                    <a:ea typeface="HGP創英角ﾎﾟｯﾌﾟ体" panose="040B0A00000000000000" pitchFamily="50" charset="-128"/>
                  </a:rPr>
                  <a:t>緑</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1954270" y="5955465"/>
                <a:ext cx="800219" cy="350995"/>
              </a:xfrm>
              <a:prstGeom prst="rect">
                <a:avLst/>
              </a:prstGeom>
              <a:noFill/>
            </p:spPr>
            <p:txBody>
              <a:bodyPr wrap="none" rtlCol="0">
                <a:spAutoFit/>
              </a:bodyPr>
              <a:lstStyle/>
              <a:p>
                <a:r>
                  <a:rPr lang="ja-JP" altLang="en-US" sz="1600" dirty="0" smtClean="0"/>
                  <a:t>墜</a:t>
                </a:r>
                <a:r>
                  <a:rPr lang="ja-JP" altLang="en-US" sz="1600" dirty="0"/>
                  <a:t>転落</a:t>
                </a:r>
                <a:endParaRPr kumimoji="1" lang="ja-JP" altLang="en-US" sz="1600" dirty="0"/>
              </a:p>
            </p:txBody>
          </p:sp>
        </p:grpSp>
        <p:grpSp>
          <p:nvGrpSpPr>
            <p:cNvPr id="13" name="グループ化 12"/>
            <p:cNvGrpSpPr/>
            <p:nvPr/>
          </p:nvGrpSpPr>
          <p:grpSpPr>
            <a:xfrm>
              <a:off x="4294206" y="4737785"/>
              <a:ext cx="1959512" cy="1576331"/>
              <a:chOff x="1307938" y="4741703"/>
              <a:chExt cx="1959512" cy="1576331"/>
            </a:xfrm>
          </p:grpSpPr>
          <p:sp>
            <p:nvSpPr>
              <p:cNvPr id="14" name="テキスト ボックス 13"/>
              <p:cNvSpPr txBox="1"/>
              <p:nvPr/>
            </p:nvSpPr>
            <p:spPr>
              <a:xfrm>
                <a:off x="1307938" y="4741703"/>
                <a:ext cx="646331" cy="350995"/>
              </a:xfrm>
              <a:prstGeom prst="rect">
                <a:avLst/>
              </a:prstGeom>
              <a:solidFill>
                <a:srgbClr val="CDACE6"/>
              </a:solidFill>
              <a:ln w="12700">
                <a:solidFill>
                  <a:schemeClr val="tx1"/>
                </a:solidFill>
              </a:ln>
            </p:spPr>
            <p:txBody>
              <a:bodyPr wrap="square" rtlCol="0">
                <a:spAutoFit/>
              </a:bodyPr>
              <a:lstStyle/>
              <a:p>
                <a:pPr algn="ctr"/>
                <a:r>
                  <a:rPr lang="ja-JP" altLang="en-US" sz="1600" dirty="0">
                    <a:latin typeface="HGP創英角ﾎﾟｯﾌﾟ体" panose="040B0A00000000000000" pitchFamily="50" charset="-128"/>
                    <a:ea typeface="HGP創英角ﾎﾟｯﾌﾟ体" panose="040B0A00000000000000" pitchFamily="50" charset="-128"/>
                  </a:rPr>
                  <a:t>紫</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15" name="テキスト ボックス 14"/>
              <p:cNvSpPr txBox="1"/>
              <p:nvPr/>
            </p:nvSpPr>
            <p:spPr>
              <a:xfrm>
                <a:off x="1954270" y="4741703"/>
                <a:ext cx="595035" cy="350995"/>
              </a:xfrm>
              <a:prstGeom prst="rect">
                <a:avLst/>
              </a:prstGeom>
              <a:noFill/>
            </p:spPr>
            <p:txBody>
              <a:bodyPr wrap="none" rtlCol="0">
                <a:spAutoFit/>
              </a:bodyPr>
              <a:lstStyle/>
              <a:p>
                <a:r>
                  <a:rPr lang="ja-JP" altLang="en-US" sz="1600" dirty="0"/>
                  <a:t>感電</a:t>
                </a:r>
                <a:endParaRPr kumimoji="1" lang="ja-JP" altLang="en-US" sz="1600" dirty="0"/>
              </a:p>
            </p:txBody>
          </p:sp>
          <p:sp>
            <p:nvSpPr>
              <p:cNvPr id="16" name="テキスト ボックス 15"/>
              <p:cNvSpPr txBox="1"/>
              <p:nvPr/>
            </p:nvSpPr>
            <p:spPr>
              <a:xfrm>
                <a:off x="1307938" y="5146290"/>
                <a:ext cx="646331" cy="350995"/>
              </a:xfrm>
              <a:prstGeom prst="rect">
                <a:avLst/>
              </a:prstGeom>
              <a:solidFill>
                <a:srgbClr val="FF0000"/>
              </a:solidFill>
              <a:ln w="12700">
                <a:solidFill>
                  <a:schemeClr val="tx1"/>
                </a:solidFill>
              </a:ln>
            </p:spPr>
            <p:txBody>
              <a:bodyPr wrap="square" rtlCol="0">
                <a:spAutoFit/>
              </a:bodyPr>
              <a:lstStyle/>
              <a:p>
                <a:pPr algn="ctr"/>
                <a:r>
                  <a:rPr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赤</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7" name="テキスト ボックス 16"/>
              <p:cNvSpPr txBox="1"/>
              <p:nvPr/>
            </p:nvSpPr>
            <p:spPr>
              <a:xfrm>
                <a:off x="1954270" y="5134715"/>
                <a:ext cx="1313180" cy="350995"/>
              </a:xfrm>
              <a:prstGeom prst="rect">
                <a:avLst/>
              </a:prstGeom>
              <a:noFill/>
            </p:spPr>
            <p:txBody>
              <a:bodyPr wrap="none" rtlCol="0">
                <a:spAutoFit/>
              </a:bodyPr>
              <a:lstStyle/>
              <a:p>
                <a:r>
                  <a:rPr lang="ja-JP" altLang="en-US" sz="1600" dirty="0" smtClean="0"/>
                  <a:t>高熱物・火災</a:t>
                </a:r>
                <a:endParaRPr kumimoji="1" lang="ja-JP" altLang="en-US" sz="1600" dirty="0"/>
              </a:p>
            </p:txBody>
          </p:sp>
          <p:sp>
            <p:nvSpPr>
              <p:cNvPr id="18" name="テキスト ボックス 17"/>
              <p:cNvSpPr txBox="1"/>
              <p:nvPr/>
            </p:nvSpPr>
            <p:spPr>
              <a:xfrm>
                <a:off x="1307938" y="5562452"/>
                <a:ext cx="646331" cy="350995"/>
              </a:xfrm>
              <a:prstGeom prst="rect">
                <a:avLst/>
              </a:prstGeom>
              <a:solidFill>
                <a:schemeClr val="accent3">
                  <a:lumMod val="60000"/>
                  <a:lumOff val="40000"/>
                </a:schemeClr>
              </a:solidFill>
              <a:ln w="12700">
                <a:solidFill>
                  <a:schemeClr val="tx1"/>
                </a:solidFill>
              </a:ln>
            </p:spPr>
            <p:txBody>
              <a:bodyPr wrap="square" rtlCol="0">
                <a:spAutoFit/>
              </a:bodyPr>
              <a:lstStyle/>
              <a:p>
                <a:pPr algn="ctr"/>
                <a:r>
                  <a:rPr kumimoji="1" lang="ja-JP" altLang="en-US" sz="1600" dirty="0" smtClean="0">
                    <a:latin typeface="HGP創英角ﾎﾟｯﾌﾟ体" panose="040B0A00000000000000" pitchFamily="50" charset="-128"/>
                    <a:ea typeface="HGP創英角ﾎﾟｯﾌﾟ体" panose="040B0A00000000000000" pitchFamily="50" charset="-128"/>
                  </a:rPr>
                  <a:t>灰</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1954270" y="5562452"/>
                <a:ext cx="1107996" cy="350995"/>
              </a:xfrm>
              <a:prstGeom prst="rect">
                <a:avLst/>
              </a:prstGeom>
              <a:noFill/>
            </p:spPr>
            <p:txBody>
              <a:bodyPr wrap="none" rtlCol="0">
                <a:spAutoFit/>
              </a:bodyPr>
              <a:lstStyle/>
              <a:p>
                <a:r>
                  <a:rPr kumimoji="1" lang="ja-JP" altLang="en-US" sz="1600" dirty="0" smtClean="0"/>
                  <a:t>歩行・移動</a:t>
                </a:r>
                <a:endParaRPr kumimoji="1" lang="ja-JP" altLang="en-US" sz="1600" dirty="0"/>
              </a:p>
            </p:txBody>
          </p:sp>
          <p:sp>
            <p:nvSpPr>
              <p:cNvPr id="20" name="テキスト ボックス 19"/>
              <p:cNvSpPr txBox="1"/>
              <p:nvPr/>
            </p:nvSpPr>
            <p:spPr>
              <a:xfrm>
                <a:off x="1307938" y="5967039"/>
                <a:ext cx="646331" cy="350995"/>
              </a:xfrm>
              <a:prstGeom prst="rect">
                <a:avLst/>
              </a:prstGeom>
              <a:solidFill>
                <a:schemeClr val="bg1"/>
              </a:solidFill>
              <a:ln w="12700">
                <a:solidFill>
                  <a:schemeClr val="tx1"/>
                </a:solidFill>
              </a:ln>
            </p:spPr>
            <p:txBody>
              <a:bodyPr wrap="square" rtlCol="0">
                <a:spAutoFit/>
              </a:bodyPr>
              <a:lstStyle/>
              <a:p>
                <a:pPr algn="ctr"/>
                <a:r>
                  <a:rPr lang="ja-JP" altLang="en-US" sz="1600" dirty="0">
                    <a:latin typeface="HGP創英角ﾎﾟｯﾌﾟ体" panose="040B0A00000000000000" pitchFamily="50" charset="-128"/>
                    <a:ea typeface="HGP創英角ﾎﾟｯﾌﾟ体" panose="040B0A00000000000000" pitchFamily="50" charset="-128"/>
                  </a:rPr>
                  <a:t>白</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21" name="テキスト ボックス 20"/>
              <p:cNvSpPr txBox="1"/>
              <p:nvPr/>
            </p:nvSpPr>
            <p:spPr>
              <a:xfrm>
                <a:off x="1954270" y="5955465"/>
                <a:ext cx="784189" cy="350995"/>
              </a:xfrm>
              <a:prstGeom prst="rect">
                <a:avLst/>
              </a:prstGeom>
              <a:noFill/>
            </p:spPr>
            <p:txBody>
              <a:bodyPr wrap="none" rtlCol="0">
                <a:spAutoFit/>
              </a:bodyPr>
              <a:lstStyle/>
              <a:p>
                <a:r>
                  <a:rPr lang="ja-JP" altLang="en-US" sz="1600" dirty="0" smtClean="0"/>
                  <a:t>その他</a:t>
                </a:r>
                <a:endParaRPr kumimoji="1" lang="ja-JP" altLang="en-US" sz="1600" dirty="0"/>
              </a:p>
            </p:txBody>
          </p:sp>
        </p:grpSp>
      </p:grpSp>
      <p:sp>
        <p:nvSpPr>
          <p:cNvPr id="24" name="コンテンツ プレースホルダー 2"/>
          <p:cNvSpPr txBox="1">
            <a:spLocks/>
          </p:cNvSpPr>
          <p:nvPr/>
        </p:nvSpPr>
        <p:spPr>
          <a:xfrm>
            <a:off x="628648" y="1750767"/>
            <a:ext cx="7901894" cy="1616826"/>
          </a:xfrm>
          <a:prstGeom prst="rect">
            <a:avLst/>
          </a:prstGeom>
          <a:solidFill>
            <a:schemeClr val="accent4">
              <a:lumMod val="20000"/>
              <a:lumOff val="80000"/>
            </a:schemeClr>
          </a:solidFill>
          <a:ln w="19050">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sz="2400" dirty="0" smtClean="0">
                <a:latin typeface="+mn-ea"/>
              </a:rPr>
              <a:t> このシートは、協力会から発行する「災害・事故報告書」の</a:t>
            </a:r>
            <a:endParaRPr lang="en-US" altLang="ja-JP" sz="2400" dirty="0" smtClean="0">
              <a:latin typeface="+mn-ea"/>
            </a:endParaRPr>
          </a:p>
          <a:p>
            <a:pPr marL="0" indent="0">
              <a:lnSpc>
                <a:spcPct val="120000"/>
              </a:lnSpc>
              <a:spcBef>
                <a:spcPts val="0"/>
              </a:spcBef>
              <a:buFont typeface="Arial" panose="020B0604020202020204" pitchFamily="34" charset="0"/>
              <a:buNone/>
            </a:pPr>
            <a:r>
              <a:rPr lang="ja-JP" altLang="en-US" sz="2400" dirty="0" smtClean="0">
                <a:latin typeface="+mn-ea"/>
              </a:rPr>
              <a:t> 内容を簡潔にまとめたものです。作業前のＴＢＭ、安全衛生</a:t>
            </a:r>
            <a:endParaRPr lang="en-US" altLang="ja-JP" sz="2400" dirty="0" smtClean="0">
              <a:latin typeface="+mn-ea"/>
            </a:endParaRPr>
          </a:p>
          <a:p>
            <a:pPr marL="0" indent="0">
              <a:lnSpc>
                <a:spcPct val="120000"/>
              </a:lnSpc>
              <a:spcBef>
                <a:spcPts val="0"/>
              </a:spcBef>
              <a:buFont typeface="Arial" panose="020B0604020202020204" pitchFamily="34" charset="0"/>
              <a:buNone/>
            </a:pPr>
            <a:r>
              <a:rPr lang="ja-JP" altLang="en-US" sz="2400" dirty="0" smtClean="0">
                <a:latin typeface="+mn-ea"/>
              </a:rPr>
              <a:t> ミーティングなどで活用し、災害撲滅にお役立てください。</a:t>
            </a:r>
            <a:endParaRPr lang="en-US" altLang="ja-JP" sz="2400" dirty="0" smtClean="0">
              <a:latin typeface="+mn-ea"/>
            </a:endParaRPr>
          </a:p>
        </p:txBody>
      </p:sp>
      <p:sp>
        <p:nvSpPr>
          <p:cNvPr id="26" name="テキスト ボックス 25"/>
          <p:cNvSpPr txBox="1"/>
          <p:nvPr/>
        </p:nvSpPr>
        <p:spPr>
          <a:xfrm>
            <a:off x="1546578" y="4453701"/>
            <a:ext cx="1826141" cy="338554"/>
          </a:xfrm>
          <a:prstGeom prst="rect">
            <a:avLst/>
          </a:prstGeom>
          <a:noFill/>
        </p:spPr>
        <p:txBody>
          <a:bodyPr wrap="none" rtlCol="0">
            <a:spAutoFit/>
          </a:bodyPr>
          <a:lstStyle/>
          <a:p>
            <a:r>
              <a:rPr kumimoji="1" lang="en-US" altLang="ja-JP" sz="1600" dirty="0" smtClean="0"/>
              <a:t>【</a:t>
            </a:r>
            <a:r>
              <a:rPr kumimoji="1" lang="ja-JP" altLang="en-US" sz="1600" dirty="0" smtClean="0"/>
              <a:t>災害の区分凡例</a:t>
            </a:r>
            <a:r>
              <a:rPr kumimoji="1" lang="en-US" altLang="ja-JP" sz="1600" dirty="0" smtClean="0"/>
              <a:t>】</a:t>
            </a:r>
            <a:endParaRPr kumimoji="1" lang="ja-JP" altLang="en-US" sz="1600" dirty="0"/>
          </a:p>
        </p:txBody>
      </p:sp>
      <p:sp>
        <p:nvSpPr>
          <p:cNvPr id="28" name="正方形/長方形 27"/>
          <p:cNvSpPr/>
          <p:nvPr/>
        </p:nvSpPr>
        <p:spPr>
          <a:xfrm>
            <a:off x="4609872" y="3671666"/>
            <a:ext cx="3922869" cy="461665"/>
          </a:xfrm>
          <a:prstGeom prst="rect">
            <a:avLst/>
          </a:prstGeom>
        </p:spPr>
        <p:txBody>
          <a:bodyPr wrap="none">
            <a:spAutoFit/>
          </a:bodyPr>
          <a:lstStyle/>
          <a:p>
            <a:r>
              <a:rPr lang="ja-JP" altLang="en-US" sz="2400" dirty="0">
                <a:latin typeface="+mn-ea"/>
              </a:rPr>
              <a:t>トヨタ自動車安全衛生協力会</a:t>
            </a:r>
            <a:endParaRPr lang="ja-JP" altLang="en-US" sz="2400" dirty="0"/>
          </a:p>
        </p:txBody>
      </p:sp>
      <p:sp>
        <p:nvSpPr>
          <p:cNvPr id="29" name="テキスト ボックス 28"/>
          <p:cNvSpPr txBox="1"/>
          <p:nvPr/>
        </p:nvSpPr>
        <p:spPr>
          <a:xfrm>
            <a:off x="7847391" y="6493790"/>
            <a:ext cx="1261884" cy="276999"/>
          </a:xfrm>
          <a:prstGeom prst="rect">
            <a:avLst/>
          </a:prstGeom>
          <a:noFill/>
        </p:spPr>
        <p:txBody>
          <a:bodyPr wrap="none" rtlCol="0">
            <a:spAutoFit/>
          </a:bodyPr>
          <a:lstStyle/>
          <a:p>
            <a:r>
              <a:rPr lang="ja-JP" altLang="en-US" sz="1200" dirty="0" smtClean="0">
                <a:latin typeface="+mn-ea"/>
              </a:rPr>
              <a:t>（平成</a:t>
            </a:r>
            <a:r>
              <a:rPr lang="en-US" altLang="ja-JP" sz="1200" dirty="0" smtClean="0">
                <a:latin typeface="+mn-ea"/>
              </a:rPr>
              <a:t>28</a:t>
            </a:r>
            <a:r>
              <a:rPr lang="ja-JP" altLang="en-US" sz="1200" dirty="0" smtClean="0">
                <a:latin typeface="+mn-ea"/>
              </a:rPr>
              <a:t>年</a:t>
            </a:r>
            <a:r>
              <a:rPr lang="en-US" altLang="ja-JP" sz="1200" dirty="0" smtClean="0">
                <a:latin typeface="+mn-ea"/>
              </a:rPr>
              <a:t>11</a:t>
            </a:r>
            <a:r>
              <a:rPr lang="ja-JP" altLang="en-US" sz="1200" dirty="0" smtClean="0">
                <a:latin typeface="+mn-ea"/>
              </a:rPr>
              <a:t>月）</a:t>
            </a:r>
            <a:endParaRPr kumimoji="1" lang="en-US" altLang="ja-JP" sz="1200" dirty="0" smtClean="0">
              <a:latin typeface="+mn-ea"/>
            </a:endParaRPr>
          </a:p>
        </p:txBody>
      </p:sp>
    </p:spTree>
    <p:extLst>
      <p:ext uri="{BB962C8B-B14F-4D97-AF65-F5344CB8AC3E}">
        <p14:creationId xmlns:p14="http://schemas.microsoft.com/office/powerpoint/2010/main" val="1356435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414772407"/>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両手に荷を持って高所作業車のバケット</a:t>
                      </a:r>
                      <a:endParaRPr kumimoji="1" lang="en-US" altLang="ja-JP" sz="2400" dirty="0" smtClean="0"/>
                    </a:p>
                    <a:p>
                      <a:pPr algn="l"/>
                      <a:r>
                        <a:rPr kumimoji="1" lang="ja-JP" altLang="en-US" sz="2400" dirty="0" smtClean="0"/>
                        <a:t>　から降りる時にステップから転落（</a:t>
                      </a:r>
                      <a:r>
                        <a:rPr kumimoji="1" lang="en-US" altLang="ja-JP" sz="2400" dirty="0" smtClean="0"/>
                        <a:t>2.2m</a:t>
                      </a:r>
                      <a:r>
                        <a:rPr kumimoji="1" lang="ja-JP" altLang="en-US" sz="2400" dirty="0" smtClean="0"/>
                        <a:t>）</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kumimoji="1" lang="en-US" altLang="ja-JP" sz="2400" kern="1200" dirty="0" smtClean="0">
                          <a:solidFill>
                            <a:schemeClr val="tx1"/>
                          </a:solidFill>
                          <a:latin typeface="+mn-ea"/>
                          <a:ea typeface="+mn-ea"/>
                          <a:cs typeface="+mn-cs"/>
                        </a:rPr>
                        <a:t>28-</a:t>
                      </a:r>
                      <a:r>
                        <a:rPr kumimoji="1" lang="ja-JP" altLang="en-US" sz="2400" dirty="0" smtClean="0">
                          <a:latin typeface="+mn-ea"/>
                          <a:ea typeface="+mn-ea"/>
                        </a:rPr>
                        <a:t>⑨</a:t>
                      </a:r>
                      <a:endParaRPr kumimoji="1" lang="en-US" altLang="ja-JP" sz="2400" dirty="0" smtClean="0">
                        <a:latin typeface="+mn-ea"/>
                        <a:ea typeface="+mn-ea"/>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ｸﾚｰﾝ整備</a:t>
                      </a:r>
                      <a:r>
                        <a:rPr kumimoji="1" lang="ja-JP" altLang="en-US" sz="1200" dirty="0" smtClean="0">
                          <a:latin typeface="+mn-ea"/>
                          <a:ea typeface="+mn-ea"/>
                        </a:rPr>
                        <a:t>（片付け）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墜転落</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H28.06.26</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車両ﾊﾞｹｯﾄ昇降</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28</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機械工場内</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右</a:t>
                      </a:r>
                      <a:r>
                        <a:rPr kumimoji="1" lang="ja-JP" altLang="en-US" sz="1400" spc="-100" baseline="0" dirty="0" smtClean="0">
                          <a:latin typeface="ＭＳ Ｐゴシック" panose="020B0600070205080204" pitchFamily="50" charset="-128"/>
                          <a:ea typeface="ＭＳ Ｐゴシック" panose="020B0600070205080204" pitchFamily="50" charset="-128"/>
                        </a:rPr>
                        <a:t>寛骨臼骨挫傷</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pic>
        <p:nvPicPr>
          <p:cNvPr id="17" name="図 16"/>
          <p:cNvPicPr>
            <a:picLocks noChangeAspect="1"/>
          </p:cNvPicPr>
          <p:nvPr/>
        </p:nvPicPr>
        <p:blipFill>
          <a:blip r:embed="rId2"/>
          <a:stretch>
            <a:fillRect/>
          </a:stretch>
        </p:blipFill>
        <p:spPr>
          <a:xfrm>
            <a:off x="260514" y="1354002"/>
            <a:ext cx="4870252" cy="3692559"/>
          </a:xfrm>
          <a:prstGeom prst="rect">
            <a:avLst/>
          </a:prstGeom>
        </p:spPr>
      </p:pic>
      <p:sp>
        <p:nvSpPr>
          <p:cNvPr id="16" name="角丸四角形 15"/>
          <p:cNvSpPr/>
          <p:nvPr/>
        </p:nvSpPr>
        <p:spPr>
          <a:xfrm>
            <a:off x="3738623" y="4271056"/>
            <a:ext cx="5169452" cy="1203767"/>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１．ﾊﾞｹｯﾄ昇降時には手に荷を持たず手摺を持つ</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２．準備・段取・後片付けについても</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RA</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実施</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3"/>
          <a:stretch>
            <a:fillRect/>
          </a:stretch>
        </p:blipFill>
        <p:spPr>
          <a:xfrm>
            <a:off x="5280655" y="1307934"/>
            <a:ext cx="3828620" cy="2853175"/>
          </a:xfrm>
          <a:prstGeom prst="rect">
            <a:avLst/>
          </a:prstGeom>
        </p:spPr>
      </p:pic>
    </p:spTree>
    <p:extLst>
      <p:ext uri="{BB962C8B-B14F-4D97-AF65-F5344CB8AC3E}">
        <p14:creationId xmlns:p14="http://schemas.microsoft.com/office/powerpoint/2010/main" val="1250491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238324127"/>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バグフィルターケーシングを高圧洗浄して</a:t>
                      </a:r>
                      <a:endParaRPr kumimoji="1" lang="en-US" altLang="ja-JP" sz="2400" dirty="0" smtClean="0"/>
                    </a:p>
                    <a:p>
                      <a:pPr algn="l"/>
                      <a:r>
                        <a:rPr kumimoji="1" lang="ja-JP" altLang="en-US" sz="2400" dirty="0" smtClean="0"/>
                        <a:t>　いる時にケーシングが倒れ、指を切創</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⑩</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高圧洗浄</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H28.07.14</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洗浄作業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28</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洗浄場（ピット内）</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右拇指挫傷、挫滅創</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9" name="テキスト ボックス 8"/>
          <p:cNvSpPr txBox="1"/>
          <p:nvPr/>
        </p:nvSpPr>
        <p:spPr>
          <a:xfrm>
            <a:off x="327962" y="4551144"/>
            <a:ext cx="4869071" cy="1015663"/>
          </a:xfrm>
          <a:prstGeom prst="rect">
            <a:avLst/>
          </a:prstGeom>
          <a:noFill/>
        </p:spPr>
        <p:txBody>
          <a:bodyPr wrap="square" rtlCol="0">
            <a:spAutoFit/>
          </a:bodyPr>
          <a:lstStyle/>
          <a:p>
            <a:pPr algn="just">
              <a:lnSpc>
                <a:spcPts val="2400"/>
              </a:lnSpc>
            </a:pPr>
            <a:r>
              <a:rPr lang="ja-JP" altLang="en-US" sz="2000" dirty="0">
                <a:latin typeface="ＭＳ Ｐゴシック" panose="020B0600070205080204" pitchFamily="50" charset="-128"/>
                <a:ea typeface="ＭＳ Ｐゴシック" panose="020B0600070205080204" pitchFamily="50" charset="-128"/>
              </a:rPr>
              <a:t>ｼﾞｪｯﾄﾉｽﾞﾙをｹｰｼﾝｸﾞに入れて作業を行っていた時</a:t>
            </a:r>
            <a:r>
              <a:rPr lang="ja-JP" altLang="en-US" sz="2000" dirty="0" smtClean="0">
                <a:latin typeface="ＭＳ Ｐゴシック" panose="020B0600070205080204" pitchFamily="50" charset="-128"/>
                <a:ea typeface="ＭＳ Ｐゴシック" panose="020B0600070205080204" pitchFamily="50" charset="-128"/>
              </a:rPr>
              <a:t>にｹｰｼﾝｸﾞ</a:t>
            </a:r>
            <a:r>
              <a:rPr lang="ja-JP" altLang="en-US" sz="2000" dirty="0">
                <a:latin typeface="ＭＳ Ｐゴシック" panose="020B0600070205080204" pitchFamily="50" charset="-128"/>
                <a:ea typeface="ＭＳ Ｐゴシック" panose="020B0600070205080204" pitchFamily="50" charset="-128"/>
              </a:rPr>
              <a:t>が転倒し、同時に被災者も転倒</a:t>
            </a:r>
            <a:r>
              <a:rPr lang="ja-JP" altLang="en-US" sz="2000" dirty="0" smtClean="0">
                <a:latin typeface="ＭＳ Ｐゴシック" panose="020B0600070205080204" pitchFamily="50" charset="-128"/>
                <a:ea typeface="ＭＳ Ｐゴシック" panose="020B0600070205080204" pitchFamily="50" charset="-128"/>
              </a:rPr>
              <a:t>した。作業中に蓋を押し下げた。</a:t>
            </a:r>
            <a:endParaRPr lang="ja-JP" altLang="en-US" sz="2000" dirty="0">
              <a:latin typeface="ＭＳ Ｐゴシック" panose="020B0600070205080204" pitchFamily="50" charset="-128"/>
              <a:ea typeface="ＭＳ Ｐゴシック" panose="020B0600070205080204" pitchFamily="50" charset="-128"/>
            </a:endParaRPr>
          </a:p>
        </p:txBody>
      </p:sp>
      <p:sp>
        <p:nvSpPr>
          <p:cNvPr id="10" name="大かっこ 9"/>
          <p:cNvSpPr/>
          <p:nvPr/>
        </p:nvSpPr>
        <p:spPr>
          <a:xfrm>
            <a:off x="288197" y="4597444"/>
            <a:ext cx="5013007" cy="946829"/>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正方形/長方形 3"/>
          <p:cNvSpPr/>
          <p:nvPr/>
        </p:nvSpPr>
        <p:spPr>
          <a:xfrm>
            <a:off x="5464077" y="3349823"/>
            <a:ext cx="2135029" cy="307777"/>
          </a:xfrm>
          <a:prstGeom prst="rect">
            <a:avLst/>
          </a:prstGeom>
          <a:solidFill>
            <a:schemeClr val="bg1"/>
          </a:solidFill>
          <a:ln>
            <a:noFill/>
          </a:ln>
        </p:spPr>
        <p:txBody>
          <a:bodyPr wrap="square">
            <a:spAutoFit/>
          </a:bodyPr>
          <a:lstStyle/>
          <a:p>
            <a:pPr algn="ctr"/>
            <a:r>
              <a:rPr lang="en-US" altLang="ja-JP" sz="1400" dirty="0" smtClean="0"/>
              <a:t>【</a:t>
            </a:r>
            <a:r>
              <a:rPr lang="ja-JP" altLang="en-US" sz="1400" dirty="0" smtClean="0"/>
              <a:t>ｹｰｼﾝｸﾞが転倒した状況</a:t>
            </a:r>
            <a:r>
              <a:rPr lang="en-US" altLang="ja-JP" sz="1400" dirty="0" smtClean="0"/>
              <a:t>】</a:t>
            </a:r>
            <a:endParaRPr lang="ja-JP" altLang="en-US" sz="1400" dirty="0"/>
          </a:p>
        </p:txBody>
      </p:sp>
      <p:pic>
        <p:nvPicPr>
          <p:cNvPr id="15" name="図 14"/>
          <p:cNvPicPr>
            <a:picLocks noChangeAspect="1"/>
          </p:cNvPicPr>
          <p:nvPr/>
        </p:nvPicPr>
        <p:blipFill>
          <a:blip r:embed="rId2"/>
          <a:stretch>
            <a:fillRect/>
          </a:stretch>
        </p:blipFill>
        <p:spPr>
          <a:xfrm>
            <a:off x="595006" y="1297514"/>
            <a:ext cx="4602027" cy="3286327"/>
          </a:xfrm>
          <a:prstGeom prst="rect">
            <a:avLst/>
          </a:prstGeom>
        </p:spPr>
      </p:pic>
      <p:sp>
        <p:nvSpPr>
          <p:cNvPr id="16" name="角丸四角形 15"/>
          <p:cNvSpPr/>
          <p:nvPr/>
        </p:nvSpPr>
        <p:spPr>
          <a:xfrm>
            <a:off x="5474825" y="3657600"/>
            <a:ext cx="3433249" cy="1886673"/>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１．足元が安定な状態とする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（踏み台等の使用の検討）</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２．荷の安定性を確認する（</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RA)</a:t>
            </a: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（形状</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、重心など</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01204" y="1289194"/>
            <a:ext cx="2700762" cy="2072820"/>
          </a:xfrm>
          <a:prstGeom prst="rect">
            <a:avLst/>
          </a:prstGeom>
        </p:spPr>
      </p:pic>
    </p:spTree>
    <p:extLst>
      <p:ext uri="{BB962C8B-B14F-4D97-AF65-F5344CB8AC3E}">
        <p14:creationId xmlns:p14="http://schemas.microsoft.com/office/powerpoint/2010/main" val="660445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619495879"/>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25121"/>
                <a:gridCol w="1064871"/>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階段を踏み出したときに転倒し、４段ほど</a:t>
                      </a:r>
                      <a:endParaRPr kumimoji="1" lang="en-US" altLang="ja-JP" sz="2400" dirty="0" smtClean="0"/>
                    </a:p>
                    <a:p>
                      <a:pPr algn="l"/>
                      <a:r>
                        <a:rPr kumimoji="1" lang="ja-JP" altLang="en-US" sz="2400" dirty="0" smtClean="0"/>
                        <a:t>　滑り落ちて受傷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⑪</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退勤時の移動</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H28.08.01</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歩行</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45</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女</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食堂階段室</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50</a:t>
                      </a:r>
                      <a:r>
                        <a:rPr kumimoji="1" lang="ja-JP" altLang="en-US" sz="1400" dirty="0" smtClean="0">
                          <a:latin typeface="+mn-ea"/>
                          <a:ea typeface="+mn-ea"/>
                        </a:rPr>
                        <a:t>日間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背部挫傷</a:t>
                      </a:r>
                      <a:r>
                        <a:rPr kumimoji="1" lang="ja-JP" altLang="en-US" sz="1400" spc="-100" baseline="0" dirty="0" err="1" smtClean="0">
                          <a:latin typeface="ＭＳ Ｐゴシック" panose="020B0600070205080204" pitchFamily="50" charset="-128"/>
                          <a:ea typeface="ＭＳ Ｐゴシック" panose="020B0600070205080204" pitchFamily="50" charset="-128"/>
                        </a:rPr>
                        <a:t>、</a:t>
                      </a:r>
                      <a:r>
                        <a:rPr kumimoji="1" lang="zh-TW" altLang="en-US" sz="1400" spc="-100" baseline="0" dirty="0" smtClean="0">
                          <a:latin typeface="ＭＳ Ｐゴシック" panose="020B0600070205080204" pitchFamily="50" charset="-128"/>
                          <a:ea typeface="ＭＳ Ｐゴシック" panose="020B0600070205080204" pitchFamily="50" charset="-128"/>
                        </a:rPr>
                        <a:t>尾骨骨折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pic>
        <p:nvPicPr>
          <p:cNvPr id="56" name="図 55"/>
          <p:cNvPicPr>
            <a:picLocks noChangeAspect="1"/>
          </p:cNvPicPr>
          <p:nvPr/>
        </p:nvPicPr>
        <p:blipFill>
          <a:blip r:embed="rId2"/>
          <a:stretch>
            <a:fillRect/>
          </a:stretch>
        </p:blipFill>
        <p:spPr>
          <a:xfrm>
            <a:off x="502910" y="1597306"/>
            <a:ext cx="4366158" cy="3421434"/>
          </a:xfrm>
          <a:prstGeom prst="rect">
            <a:avLst/>
          </a:prstGeom>
          <a:ln w="28575">
            <a:solidFill>
              <a:schemeClr val="tx1"/>
            </a:solidFill>
          </a:ln>
        </p:spPr>
      </p:pic>
      <p:sp>
        <p:nvSpPr>
          <p:cNvPr id="50" name="テキスト ボックス 8"/>
          <p:cNvSpPr txBox="1"/>
          <p:nvPr/>
        </p:nvSpPr>
        <p:spPr>
          <a:xfrm>
            <a:off x="1395519" y="5167906"/>
            <a:ext cx="2580939" cy="338554"/>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smtClean="0"/>
              <a:t>被災</a:t>
            </a:r>
            <a:r>
              <a:rPr lang="ja-JP" altLang="en-US" sz="1600" dirty="0"/>
              <a:t>時</a:t>
            </a:r>
            <a:r>
              <a:rPr kumimoji="1" lang="ja-JP" altLang="en-US" sz="1600" dirty="0" smtClean="0"/>
              <a:t>時</a:t>
            </a:r>
            <a:r>
              <a:rPr kumimoji="1" lang="ja-JP" altLang="en-US" sz="1600" dirty="0"/>
              <a:t>の状況（再現）</a:t>
            </a:r>
          </a:p>
        </p:txBody>
      </p:sp>
      <p:pic>
        <p:nvPicPr>
          <p:cNvPr id="3" name="図 2"/>
          <p:cNvPicPr>
            <a:picLocks noChangeAspect="1"/>
          </p:cNvPicPr>
          <p:nvPr/>
        </p:nvPicPr>
        <p:blipFill>
          <a:blip r:embed="rId3"/>
          <a:stretch>
            <a:fillRect/>
          </a:stretch>
        </p:blipFill>
        <p:spPr>
          <a:xfrm>
            <a:off x="4199715" y="1381489"/>
            <a:ext cx="2550219" cy="1856897"/>
          </a:xfrm>
          <a:prstGeom prst="rect">
            <a:avLst/>
          </a:prstGeom>
          <a:ln w="19050">
            <a:solidFill>
              <a:srgbClr val="FF0000"/>
            </a:solidFill>
          </a:ln>
        </p:spPr>
      </p:pic>
      <p:sp>
        <p:nvSpPr>
          <p:cNvPr id="16" name="角丸四角形 15"/>
          <p:cNvSpPr/>
          <p:nvPr/>
        </p:nvSpPr>
        <p:spPr>
          <a:xfrm>
            <a:off x="5912541" y="2768951"/>
            <a:ext cx="2926081" cy="2634883"/>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１．階段昇降時は手摺を</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確実に持つ</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２．踏み出す時に一呼吸</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おく（指差呼称を推奨）</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３．職場内の危険個所の</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洗い出しと対策推進</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6666180" y="1782499"/>
            <a:ext cx="1632867" cy="34724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dirty="0" smtClean="0"/>
              <a:t>【</a:t>
            </a:r>
            <a:r>
              <a:rPr lang="ja-JP" altLang="en-US" sz="1600" dirty="0" smtClean="0"/>
              <a:t>階段の</a:t>
            </a:r>
            <a:r>
              <a:rPr lang="ja-JP" altLang="en-US" sz="1600" dirty="0"/>
              <a:t>状況</a:t>
            </a:r>
            <a:r>
              <a:rPr lang="en-US" altLang="ja-JP" sz="1600" dirty="0" smtClean="0"/>
              <a:t>】</a:t>
            </a:r>
            <a:endParaRPr kumimoji="1" lang="ja-JP" altLang="en-US" sz="1600" dirty="0"/>
          </a:p>
        </p:txBody>
      </p:sp>
    </p:spTree>
    <p:extLst>
      <p:ext uri="{BB962C8B-B14F-4D97-AF65-F5344CB8AC3E}">
        <p14:creationId xmlns:p14="http://schemas.microsoft.com/office/powerpoint/2010/main" val="567103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843847575"/>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13546"/>
                <a:gridCol w="1076446"/>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脚立から降りる際に靴が脱げ、着地した</a:t>
                      </a:r>
                      <a:endParaRPr kumimoji="1" lang="en-US" altLang="ja-JP" sz="2400" dirty="0" smtClean="0"/>
                    </a:p>
                    <a:p>
                      <a:pPr algn="l"/>
                      <a:r>
                        <a:rPr kumimoji="1" lang="ja-JP" altLang="en-US" sz="2400" dirty="0" smtClean="0"/>
                        <a:t>　時にアンカーボルトを踏み受傷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⑫</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始業前作業場確認</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H28.08.10</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脚立作業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27</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鋳造工場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左足底挫創（</a:t>
                      </a:r>
                      <a:r>
                        <a:rPr kumimoji="1" lang="en-US" altLang="zh-TW" sz="1400" spc="-100" baseline="0" dirty="0" smtClean="0">
                          <a:latin typeface="ＭＳ Ｐゴシック" panose="020B0600070205080204" pitchFamily="50" charset="-128"/>
                          <a:ea typeface="ＭＳ Ｐゴシック" panose="020B0600070205080204" pitchFamily="50" charset="-128"/>
                        </a:rPr>
                        <a:t>3</a:t>
                      </a:r>
                      <a:r>
                        <a:rPr kumimoji="1" lang="zh-TW" altLang="en-US" sz="1400" spc="-100" baseline="0" dirty="0" smtClean="0">
                          <a:latin typeface="ＭＳ Ｐゴシック" panose="020B0600070205080204" pitchFamily="50" charset="-128"/>
                          <a:ea typeface="ＭＳ Ｐゴシック" panose="020B0600070205080204" pitchFamily="50" charset="-128"/>
                        </a:rPr>
                        <a:t>針縫合）</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pic>
        <p:nvPicPr>
          <p:cNvPr id="49" name="図 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801" y="1345096"/>
            <a:ext cx="5742919" cy="41575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0" name="テキスト ボックス 8"/>
          <p:cNvSpPr txBox="1"/>
          <p:nvPr/>
        </p:nvSpPr>
        <p:spPr>
          <a:xfrm>
            <a:off x="1722120" y="5057377"/>
            <a:ext cx="3331116" cy="338553"/>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dirty="0"/>
              <a:t>脚立から降りた時の状況（再現）</a:t>
            </a:r>
          </a:p>
        </p:txBody>
      </p:sp>
      <p:sp>
        <p:nvSpPr>
          <p:cNvPr id="16" name="角丸四角形 15"/>
          <p:cNvSpPr/>
          <p:nvPr/>
        </p:nvSpPr>
        <p:spPr>
          <a:xfrm>
            <a:off x="5585641" y="2850849"/>
            <a:ext cx="3343642" cy="2391711"/>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１．作業に適した服装をする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（保護具・装具は正しく（しっか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りと）装着する）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２．作業場所の危険個所・部位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を確認し、危険の排除また</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は危険個所を周知をさせる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075113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4081064328"/>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内装下地材を荷降し中に荷が崩れ、荷と</a:t>
                      </a:r>
                      <a:endParaRPr kumimoji="1" lang="en-US" altLang="ja-JP" sz="2400" dirty="0" smtClean="0"/>
                    </a:p>
                    <a:p>
                      <a:pPr algn="l"/>
                      <a:r>
                        <a:rPr kumimoji="1" lang="ja-JP" altLang="en-US" sz="2400" dirty="0" smtClean="0"/>
                        <a:t>　ﾄﾗｯｸ荷台との間で挟まれて左手を受傷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⑬</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建設資材荷降し</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H28.08.10</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ﾊﾞｰﾙ使用</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29</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建設工事現場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左４指末節骨骨折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800600" y="3307079"/>
            <a:ext cx="3995340" cy="2149811"/>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１．予定（予想）していないような状況</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が発生した時には、変化点と捉え、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作</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責に</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報告し手順を確認する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材料</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注文の際、バラ材は結束</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よう</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オーダー</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する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0" name="テキスト ボックス 29"/>
          <p:cNvSpPr txBox="1"/>
          <p:nvPr/>
        </p:nvSpPr>
        <p:spPr>
          <a:xfrm>
            <a:off x="4539566" y="1528902"/>
            <a:ext cx="4333444" cy="1169551"/>
          </a:xfrm>
          <a:prstGeom prst="rect">
            <a:avLst/>
          </a:prstGeom>
          <a:solidFill>
            <a:schemeClr val="bg1"/>
          </a:solidFill>
        </p:spPr>
        <p:txBody>
          <a:bodyPr wrap="square" rtlCol="0">
            <a:spAutoFit/>
          </a:bodyPr>
          <a:lstStyle/>
          <a:p>
            <a:pPr algn="just">
              <a:lnSpc>
                <a:spcPts val="2800"/>
              </a:lnSpc>
            </a:pPr>
            <a:r>
              <a:rPr lang="ja-JP" altLang="en-US" sz="2000" dirty="0">
                <a:latin typeface="+mn-ea"/>
              </a:rPr>
              <a:t>荷の隙間を空けようとしてバールで</a:t>
            </a:r>
            <a:r>
              <a:rPr lang="ja-JP" altLang="en-US" sz="2000" dirty="0" err="1">
                <a:latin typeface="+mn-ea"/>
              </a:rPr>
              <a:t>こじた</a:t>
            </a:r>
            <a:r>
              <a:rPr lang="ja-JP" altLang="en-US" sz="2000" dirty="0">
                <a:latin typeface="+mn-ea"/>
              </a:rPr>
              <a:t>時</a:t>
            </a:r>
            <a:r>
              <a:rPr lang="ja-JP" altLang="en-US" sz="2000" dirty="0" smtClean="0">
                <a:latin typeface="+mn-ea"/>
              </a:rPr>
              <a:t>、バラ材の荷</a:t>
            </a:r>
            <a:r>
              <a:rPr lang="ja-JP" altLang="en-US" sz="2000" dirty="0">
                <a:latin typeface="+mn-ea"/>
              </a:rPr>
              <a:t>が崩れ材料とトラック荷台に</a:t>
            </a:r>
            <a:r>
              <a:rPr lang="ja-JP" altLang="en-US" sz="2000" dirty="0" smtClean="0">
                <a:latin typeface="+mn-ea"/>
              </a:rPr>
              <a:t>左手</a:t>
            </a:r>
            <a:r>
              <a:rPr lang="ja-JP" altLang="en-US" sz="2000" dirty="0">
                <a:latin typeface="+mn-ea"/>
              </a:rPr>
              <a:t>薬指</a:t>
            </a:r>
            <a:r>
              <a:rPr lang="ja-JP" altLang="en-US" sz="2000" dirty="0" smtClean="0">
                <a:latin typeface="+mn-ea"/>
              </a:rPr>
              <a:t>を</a:t>
            </a:r>
            <a:r>
              <a:rPr lang="ja-JP" altLang="en-US" sz="2000" dirty="0">
                <a:latin typeface="+mn-ea"/>
              </a:rPr>
              <a:t>挟んだ</a:t>
            </a:r>
            <a:r>
              <a:rPr lang="ja-JP" altLang="en-US" sz="2000" dirty="0" smtClean="0">
                <a:latin typeface="+mn-ea"/>
              </a:rPr>
              <a:t>。</a:t>
            </a:r>
            <a:endParaRPr lang="ja-JP" altLang="en-US" sz="2000" dirty="0">
              <a:latin typeface="+mn-ea"/>
            </a:endParaRPr>
          </a:p>
        </p:txBody>
      </p:sp>
      <p:sp>
        <p:nvSpPr>
          <p:cNvPr id="31" name="大かっこ 30"/>
          <p:cNvSpPr/>
          <p:nvPr/>
        </p:nvSpPr>
        <p:spPr>
          <a:xfrm>
            <a:off x="4539566" y="1533280"/>
            <a:ext cx="4333444" cy="1165173"/>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1" name="図 40"/>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13957"/>
          <a:stretch/>
        </p:blipFill>
        <p:spPr>
          <a:xfrm>
            <a:off x="580514" y="1376671"/>
            <a:ext cx="3839086" cy="3375604"/>
          </a:xfrm>
          <a:prstGeom prst="rect">
            <a:avLst/>
          </a:prstGeom>
          <a:solidFill>
            <a:sysClr val="window" lastClr="FFFFFF"/>
          </a:solidFill>
          <a:ln>
            <a:solidFill>
              <a:sysClr val="windowText" lastClr="000000"/>
            </a:solidFill>
          </a:ln>
        </p:spPr>
      </p:pic>
      <p:sp>
        <p:nvSpPr>
          <p:cNvPr id="37" name="正方形/長方形 36"/>
          <p:cNvSpPr/>
          <p:nvPr/>
        </p:nvSpPr>
        <p:spPr>
          <a:xfrm>
            <a:off x="473834" y="4805473"/>
            <a:ext cx="4189606" cy="1031051"/>
          </a:xfrm>
          <a:prstGeom prst="rect">
            <a:avLst/>
          </a:prstGeom>
        </p:spPr>
        <p:txBody>
          <a:bodyPr wrap="square">
            <a:spAutoFit/>
          </a:bodyPr>
          <a:lstStyle/>
          <a:p>
            <a:r>
              <a:rPr lang="ja-JP" altLang="en-US" sz="1400" dirty="0" smtClean="0"/>
              <a:t>荷：　</a:t>
            </a:r>
            <a:r>
              <a:rPr lang="en-US" altLang="ja-JP" sz="1400" dirty="0" smtClean="0"/>
              <a:t>L=4m</a:t>
            </a:r>
            <a:r>
              <a:rPr lang="ja-JP" altLang="en-US" sz="1400" dirty="0" err="1"/>
              <a:t>、</a:t>
            </a:r>
            <a:r>
              <a:rPr lang="en-US" altLang="ja-JP" sz="1400" dirty="0"/>
              <a:t>10</a:t>
            </a:r>
            <a:r>
              <a:rPr lang="ja-JP" altLang="en-US" sz="1400" dirty="0"/>
              <a:t>本 （</a:t>
            </a:r>
            <a:r>
              <a:rPr lang="en-US" altLang="ja-JP" sz="1400" dirty="0"/>
              <a:t>16㎏×10</a:t>
            </a:r>
            <a:r>
              <a:rPr lang="ja-JP" altLang="en-US" sz="1400" dirty="0"/>
              <a:t>本</a:t>
            </a:r>
            <a:r>
              <a:rPr lang="en-US" altLang="ja-JP" sz="1400" dirty="0"/>
              <a:t>=160㎏</a:t>
            </a:r>
            <a:r>
              <a:rPr lang="ja-JP" altLang="en-US" sz="1400" dirty="0"/>
              <a:t>）	</a:t>
            </a:r>
            <a:endParaRPr lang="en-US" altLang="ja-JP" sz="1400" dirty="0" smtClean="0"/>
          </a:p>
          <a:p>
            <a:r>
              <a:rPr lang="ja-JP" altLang="en-US" sz="1400" dirty="0"/>
              <a:t>　</a:t>
            </a:r>
            <a:r>
              <a:rPr lang="ja-JP" altLang="en-US" sz="1400" dirty="0" smtClean="0"/>
              <a:t>　 　</a:t>
            </a:r>
            <a:r>
              <a:rPr lang="en-US" altLang="ja-JP" sz="1400" dirty="0" smtClean="0"/>
              <a:t>L=6m</a:t>
            </a:r>
            <a:r>
              <a:rPr lang="ja-JP" altLang="en-US" sz="1400" dirty="0" err="1"/>
              <a:t>、</a:t>
            </a:r>
            <a:r>
              <a:rPr lang="en-US" altLang="ja-JP" sz="1400" dirty="0"/>
              <a:t>10</a:t>
            </a:r>
            <a:r>
              <a:rPr lang="ja-JP" altLang="en-US" sz="1400" dirty="0"/>
              <a:t>本 （</a:t>
            </a:r>
            <a:r>
              <a:rPr lang="en-US" altLang="ja-JP" sz="1400" dirty="0"/>
              <a:t>24㎏×10</a:t>
            </a:r>
            <a:r>
              <a:rPr lang="ja-JP" altLang="en-US" sz="1400" dirty="0"/>
              <a:t>本</a:t>
            </a:r>
            <a:r>
              <a:rPr lang="en-US" altLang="ja-JP" sz="1400" dirty="0"/>
              <a:t>=240㎏</a:t>
            </a:r>
            <a:r>
              <a:rPr lang="ja-JP" altLang="en-US" sz="1400" dirty="0"/>
              <a:t>）　合計</a:t>
            </a:r>
            <a:r>
              <a:rPr lang="en-US" altLang="ja-JP" sz="1400" dirty="0"/>
              <a:t>400</a:t>
            </a:r>
            <a:r>
              <a:rPr lang="en-US" altLang="ja-JP" sz="1400" dirty="0" smtClean="0"/>
              <a:t>㎏</a:t>
            </a:r>
            <a:endParaRPr lang="en-US" altLang="ja-JP" sz="1400" dirty="0"/>
          </a:p>
          <a:p>
            <a:pPr>
              <a:spcBef>
                <a:spcPts val="600"/>
              </a:spcBef>
            </a:pPr>
            <a:r>
              <a:rPr lang="ja-JP" altLang="en-US" sz="1400" dirty="0" smtClean="0"/>
              <a:t>　　この</a:t>
            </a:r>
            <a:r>
              <a:rPr lang="ja-JP" altLang="en-US" sz="1400" dirty="0"/>
              <a:t>うちの</a:t>
            </a:r>
            <a:r>
              <a:rPr lang="en-US" altLang="ja-JP" sz="1400" dirty="0" smtClean="0"/>
              <a:t>4m</a:t>
            </a:r>
            <a:r>
              <a:rPr lang="ja-JP" altLang="en-US" sz="1400" dirty="0" err="1" smtClean="0"/>
              <a:t>、</a:t>
            </a:r>
            <a:r>
              <a:rPr lang="en-US" altLang="ja-JP" sz="1400" dirty="0" smtClean="0"/>
              <a:t>8</a:t>
            </a:r>
            <a:r>
              <a:rPr lang="ja-JP" altLang="en-US" sz="1400" dirty="0"/>
              <a:t>本（未結束）が荷崩れを</a:t>
            </a:r>
            <a:r>
              <a:rPr lang="ja-JP" altLang="en-US" sz="1400" dirty="0" smtClean="0"/>
              <a:t>起こした</a:t>
            </a:r>
            <a:r>
              <a:rPr lang="ja-JP" altLang="en-US" sz="1400" dirty="0"/>
              <a:t>	</a:t>
            </a:r>
          </a:p>
        </p:txBody>
      </p:sp>
      <p:sp>
        <p:nvSpPr>
          <p:cNvPr id="40" name="角丸四角形吹き出し 39"/>
          <p:cNvSpPr/>
          <p:nvPr/>
        </p:nvSpPr>
        <p:spPr>
          <a:xfrm>
            <a:off x="975801" y="1457859"/>
            <a:ext cx="959546" cy="418491"/>
          </a:xfrm>
          <a:prstGeom prst="wedgeRoundRectCallout">
            <a:avLst>
              <a:gd name="adj1" fmla="val 55689"/>
              <a:gd name="adj2" fmla="val 116159"/>
              <a:gd name="adj3" fmla="val 16667"/>
            </a:avLst>
          </a:prstGeom>
          <a:solidFill>
            <a:srgbClr val="FFFF00"/>
          </a:solid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smtClean="0">
                <a:solidFill>
                  <a:schemeClr val="tx1"/>
                </a:solidFill>
              </a:rPr>
              <a:t>ﾊﾞｰﾙ</a:t>
            </a:r>
            <a:endParaRPr kumimoji="1" lang="ja-JP" altLang="en-US" sz="2000" b="1" dirty="0">
              <a:solidFill>
                <a:schemeClr val="tx1"/>
              </a:solidFill>
            </a:endParaRPr>
          </a:p>
        </p:txBody>
      </p:sp>
    </p:spTree>
    <p:extLst>
      <p:ext uri="{BB962C8B-B14F-4D97-AF65-F5344CB8AC3E}">
        <p14:creationId xmlns:p14="http://schemas.microsoft.com/office/powerpoint/2010/main" val="4026442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80575700"/>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13546"/>
                <a:gridCol w="1076446"/>
                <a:gridCol w="1307939"/>
                <a:gridCol w="717631"/>
                <a:gridCol w="925974"/>
                <a:gridCol w="1296365"/>
                <a:gridCol w="451413"/>
                <a:gridCol w="416688"/>
                <a:gridCol w="833377"/>
              </a:tblGrid>
              <a:tr h="972273">
                <a:tc gridSpan="2">
                  <a:txBody>
                    <a:bodyPr/>
                    <a:lstStyle/>
                    <a:p>
                      <a:pPr algn="ctr"/>
                      <a:r>
                        <a:rPr kumimoji="1" lang="ja-JP" altLang="en-US" sz="2800" dirty="0" smtClean="0"/>
                        <a:t>その他</a:t>
                      </a:r>
                      <a:endParaRPr kumimoji="1" lang="ja-JP" altLang="en-US" sz="2800" dirty="0"/>
                    </a:p>
                  </a:txBody>
                  <a:tcPr anchor="ctr">
                    <a:solidFill>
                      <a:schemeClr val="bg1"/>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基礎型枠のセパ穴あけ時にドリルの刃先</a:t>
                      </a:r>
                      <a:endParaRPr kumimoji="1" lang="en-US" altLang="ja-JP" sz="2400" dirty="0" smtClean="0"/>
                    </a:p>
                    <a:p>
                      <a:pPr algn="l"/>
                      <a:r>
                        <a:rPr kumimoji="1" lang="ja-JP" altLang="en-US" sz="2400" dirty="0" smtClean="0"/>
                        <a:t>　があたり左手切傷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⑭</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基礎型枠建込作業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H28.08.12</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ﾄﾞﾘﾙ削孔（セパ穴）</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50</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建設工事現場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mn-ea"/>
                        </a:rPr>
                        <a:t>左手親指切傷</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356384" y="3291978"/>
            <a:ext cx="4490610" cy="1455563"/>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１．作業手順の変更（変化点発生時のＲＡ）</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（セパ金物または型枠のどちらかを</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取り外して</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正規</a:t>
            </a: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の位置の削孔作業を</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行う）</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0" name="テキスト ボックス 29"/>
          <p:cNvSpPr txBox="1"/>
          <p:nvPr/>
        </p:nvSpPr>
        <p:spPr>
          <a:xfrm>
            <a:off x="4028238" y="1430027"/>
            <a:ext cx="4768521" cy="1528624"/>
          </a:xfrm>
          <a:prstGeom prst="rect">
            <a:avLst/>
          </a:prstGeom>
          <a:noFill/>
        </p:spPr>
        <p:txBody>
          <a:bodyPr wrap="square" rtlCol="0">
            <a:spAutoFit/>
          </a:bodyPr>
          <a:lstStyle/>
          <a:p>
            <a:pPr algn="just">
              <a:lnSpc>
                <a:spcPts val="2800"/>
              </a:lnSpc>
            </a:pPr>
            <a:r>
              <a:rPr lang="ja-JP" altLang="en-US" sz="2000" dirty="0">
                <a:latin typeface="+mn-ea"/>
              </a:rPr>
              <a:t>セパの位置を変えよう</a:t>
            </a:r>
            <a:r>
              <a:rPr lang="ja-JP" altLang="en-US" sz="2000" dirty="0" smtClean="0">
                <a:latin typeface="+mn-ea"/>
              </a:rPr>
              <a:t>と、型</a:t>
            </a:r>
            <a:r>
              <a:rPr lang="ja-JP" altLang="en-US" sz="2000" dirty="0">
                <a:latin typeface="+mn-ea"/>
              </a:rPr>
              <a:t>枠内のセパを左手で持った状態で右手でドリルで型枠外から穴をあけ貫通したところ</a:t>
            </a:r>
            <a:r>
              <a:rPr lang="ja-JP" altLang="en-US" sz="2000" dirty="0" smtClean="0">
                <a:latin typeface="+mn-ea"/>
              </a:rPr>
              <a:t>で左手親指を</a:t>
            </a:r>
            <a:r>
              <a:rPr lang="ja-JP" altLang="en-US" sz="2000" dirty="0">
                <a:latin typeface="+mn-ea"/>
              </a:rPr>
              <a:t>切傷した</a:t>
            </a:r>
          </a:p>
        </p:txBody>
      </p:sp>
      <p:sp>
        <p:nvSpPr>
          <p:cNvPr id="31" name="大かっこ 30"/>
          <p:cNvSpPr/>
          <p:nvPr/>
        </p:nvSpPr>
        <p:spPr>
          <a:xfrm>
            <a:off x="3999299" y="1466873"/>
            <a:ext cx="4928932" cy="14383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2" name="図 11"/>
          <p:cNvPicPr>
            <a:picLocks noChangeAspect="1"/>
          </p:cNvPicPr>
          <p:nvPr/>
        </p:nvPicPr>
        <p:blipFill>
          <a:blip r:embed="rId2"/>
          <a:stretch>
            <a:fillRect/>
          </a:stretch>
        </p:blipFill>
        <p:spPr>
          <a:xfrm>
            <a:off x="464379" y="1627322"/>
            <a:ext cx="2175195" cy="1967231"/>
          </a:xfrm>
          <a:prstGeom prst="rect">
            <a:avLst/>
          </a:prstGeom>
        </p:spPr>
      </p:pic>
      <p:sp>
        <p:nvSpPr>
          <p:cNvPr id="28" name="ドーナツ 27"/>
          <p:cNvSpPr/>
          <p:nvPr/>
        </p:nvSpPr>
        <p:spPr>
          <a:xfrm>
            <a:off x="1073925" y="2243578"/>
            <a:ext cx="844815" cy="751816"/>
          </a:xfrm>
          <a:prstGeom prst="donut">
            <a:avLst>
              <a:gd name="adj" fmla="val 852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pic>
        <p:nvPicPr>
          <p:cNvPr id="13" name="図 12"/>
          <p:cNvPicPr>
            <a:picLocks noChangeAspect="1"/>
          </p:cNvPicPr>
          <p:nvPr/>
        </p:nvPicPr>
        <p:blipFill>
          <a:blip r:embed="rId3"/>
          <a:stretch>
            <a:fillRect/>
          </a:stretch>
        </p:blipFill>
        <p:spPr>
          <a:xfrm>
            <a:off x="1141107" y="3477109"/>
            <a:ext cx="2858191" cy="2095579"/>
          </a:xfrm>
          <a:prstGeom prst="rect">
            <a:avLst/>
          </a:prstGeom>
        </p:spPr>
      </p:pic>
      <p:sp>
        <p:nvSpPr>
          <p:cNvPr id="27" name="右矢印 26"/>
          <p:cNvSpPr/>
          <p:nvPr/>
        </p:nvSpPr>
        <p:spPr>
          <a:xfrm rot="2860338">
            <a:off x="1571927" y="3279378"/>
            <a:ext cx="1225257" cy="193238"/>
          </a:xfrm>
          <a:prstGeom prst="rightArrow">
            <a:avLst>
              <a:gd name="adj1" fmla="val 50000"/>
              <a:gd name="adj2" fmla="val 16562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5" name="四角形吹き出し 24"/>
          <p:cNvSpPr/>
          <p:nvPr/>
        </p:nvSpPr>
        <p:spPr>
          <a:xfrm>
            <a:off x="2951111" y="3030119"/>
            <a:ext cx="1275889" cy="464560"/>
          </a:xfrm>
          <a:prstGeom prst="wedgeRectCallout">
            <a:avLst>
              <a:gd name="adj1" fmla="val -54148"/>
              <a:gd name="adj2" fmla="val 21102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a:solidFill>
                  <a:sysClr val="windowText" lastClr="000000"/>
                </a:solidFill>
              </a:rPr>
              <a:t>ドリル刃先</a:t>
            </a:r>
          </a:p>
        </p:txBody>
      </p:sp>
      <p:sp>
        <p:nvSpPr>
          <p:cNvPr id="34" name="四角形吹き出し 33"/>
          <p:cNvSpPr/>
          <p:nvPr/>
        </p:nvSpPr>
        <p:spPr>
          <a:xfrm>
            <a:off x="2164591" y="1466873"/>
            <a:ext cx="1275889" cy="464560"/>
          </a:xfrm>
          <a:prstGeom prst="wedgeRectCallout">
            <a:avLst>
              <a:gd name="adj1" fmla="val -42203"/>
              <a:gd name="adj2" fmla="val 1814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dirty="0" smtClean="0">
                <a:solidFill>
                  <a:sysClr val="windowText" lastClr="000000"/>
                </a:solidFill>
              </a:rPr>
              <a:t>電動ドリル</a:t>
            </a:r>
            <a:endParaRPr kumimoji="1" lang="ja-JP" altLang="en-US" sz="1600" dirty="0">
              <a:solidFill>
                <a:sysClr val="windowText" lastClr="000000"/>
              </a:solidFill>
            </a:endParaRPr>
          </a:p>
        </p:txBody>
      </p:sp>
      <p:sp>
        <p:nvSpPr>
          <p:cNvPr id="29" name="正方形/長方形 28"/>
          <p:cNvSpPr/>
          <p:nvPr/>
        </p:nvSpPr>
        <p:spPr>
          <a:xfrm>
            <a:off x="4067204" y="4946274"/>
            <a:ext cx="4794104" cy="584775"/>
          </a:xfrm>
          <a:prstGeom prst="rect">
            <a:avLst/>
          </a:prstGeom>
        </p:spPr>
        <p:txBody>
          <a:bodyPr wrap="square">
            <a:spAutoFit/>
          </a:bodyPr>
          <a:lstStyle/>
          <a:p>
            <a:r>
              <a:rPr lang="en-US" altLang="ja-JP" sz="1600" dirty="0" smtClean="0"/>
              <a:t>【</a:t>
            </a:r>
            <a:r>
              <a:rPr lang="ja-JP" altLang="en-US" sz="1600" dirty="0" smtClean="0"/>
              <a:t>セパ（セパレータ）</a:t>
            </a:r>
            <a:r>
              <a:rPr lang="en-US" altLang="ja-JP" sz="1600" dirty="0" smtClean="0"/>
              <a:t>】</a:t>
            </a:r>
          </a:p>
          <a:p>
            <a:r>
              <a:rPr lang="ja-JP" altLang="en-US" sz="1600" dirty="0" smtClean="0"/>
              <a:t>型枠</a:t>
            </a:r>
            <a:r>
              <a:rPr lang="ja-JP" altLang="en-US" sz="1600" dirty="0"/>
              <a:t>工事に</a:t>
            </a:r>
            <a:r>
              <a:rPr lang="ja-JP" altLang="en-US" sz="1600" dirty="0" smtClean="0"/>
              <a:t>使う、</a:t>
            </a:r>
            <a:r>
              <a:rPr lang="ja-JP" altLang="en-US" sz="1600" dirty="0"/>
              <a:t>コンクリートの厚み</a:t>
            </a:r>
            <a:r>
              <a:rPr lang="ja-JP" altLang="en-US" sz="1600" dirty="0" smtClean="0"/>
              <a:t>を確保</a:t>
            </a:r>
            <a:r>
              <a:rPr lang="ja-JP" altLang="en-US" sz="1600" dirty="0"/>
              <a:t>する部品</a:t>
            </a:r>
          </a:p>
        </p:txBody>
      </p:sp>
    </p:spTree>
    <p:extLst>
      <p:ext uri="{BB962C8B-B14F-4D97-AF65-F5344CB8AC3E}">
        <p14:creationId xmlns:p14="http://schemas.microsoft.com/office/powerpoint/2010/main" val="3342894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12012" y="1319514"/>
            <a:ext cx="3481118" cy="4255377"/>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2517978422"/>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作業台（高さ</a:t>
                      </a:r>
                      <a:r>
                        <a:rPr kumimoji="1" lang="en-US" altLang="ja-JP" sz="2400" dirty="0" smtClean="0"/>
                        <a:t>1.2m</a:t>
                      </a:r>
                      <a:r>
                        <a:rPr kumimoji="1" lang="ja-JP" altLang="en-US" sz="2400" dirty="0" smtClean="0"/>
                        <a:t>）から転落</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⑮</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ナットランナー取付</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H28.08.13</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脚立作業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44</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機械工場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１ヶ月間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mn-ea"/>
                        </a:rPr>
                        <a:t>右足距骨骨折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443461" y="3255567"/>
            <a:ext cx="3411173" cy="1845775"/>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１．急な動作はしない</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（一旦、動きを確認する）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２</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．適切な（安定な）足場を使用</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（今回の作業台は幅がやや狭い）</a:t>
            </a:r>
            <a:endParaRPr lang="en-US" altLang="ja-JP" sz="14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0" name="テキスト ボックス 29"/>
          <p:cNvSpPr txBox="1"/>
          <p:nvPr/>
        </p:nvSpPr>
        <p:spPr>
          <a:xfrm>
            <a:off x="4157550" y="1430027"/>
            <a:ext cx="4639209" cy="1528624"/>
          </a:xfrm>
          <a:prstGeom prst="rect">
            <a:avLst/>
          </a:prstGeom>
          <a:noFill/>
        </p:spPr>
        <p:txBody>
          <a:bodyPr wrap="square" rtlCol="0">
            <a:spAutoFit/>
          </a:bodyPr>
          <a:lstStyle/>
          <a:p>
            <a:pPr algn="just">
              <a:lnSpc>
                <a:spcPts val="2800"/>
              </a:lnSpc>
            </a:pPr>
            <a:r>
              <a:rPr lang="ja-JP" altLang="en-US" sz="2000" dirty="0">
                <a:latin typeface="ＭＳ ゴシック" panose="020B0609070205080204" pitchFamily="49" charset="-128"/>
                <a:ea typeface="ＭＳ ゴシック" panose="020B0609070205080204" pitchFamily="49" charset="-128"/>
              </a:rPr>
              <a:t>Ｉ</a:t>
            </a:r>
            <a:r>
              <a:rPr lang="ja-JP" altLang="en-US" sz="2000" dirty="0"/>
              <a:t>ビーム上のトロリーを移動させようとして押したところトロリーが動かず、反動で</a:t>
            </a:r>
            <a:r>
              <a:rPr lang="ja-JP" altLang="en-US" sz="2000" dirty="0" smtClean="0"/>
              <a:t>バランスを</a:t>
            </a:r>
            <a:r>
              <a:rPr lang="ja-JP" altLang="en-US" sz="2000" dirty="0"/>
              <a:t>崩して作業台から転落した。</a:t>
            </a:r>
          </a:p>
          <a:p>
            <a:pPr algn="just">
              <a:lnSpc>
                <a:spcPts val="2800"/>
              </a:lnSpc>
            </a:pPr>
            <a:r>
              <a:rPr lang="ja-JP" altLang="en-US" sz="2000" dirty="0"/>
              <a:t>（</a:t>
            </a:r>
            <a:r>
              <a:rPr lang="ja-JP" altLang="en-US" sz="2000" dirty="0" smtClean="0"/>
              <a:t>トロリーの前位置</a:t>
            </a:r>
            <a:r>
              <a:rPr lang="ja-JP" altLang="en-US" sz="2000" dirty="0"/>
              <a:t>にストッパーがあった</a:t>
            </a:r>
            <a:r>
              <a:rPr lang="ja-JP" altLang="en-US" sz="2000" dirty="0" smtClean="0"/>
              <a:t>）</a:t>
            </a:r>
            <a:endParaRPr kumimoji="1" lang="ja-JP" altLang="en-US" sz="2000" dirty="0">
              <a:latin typeface="+mn-ea"/>
            </a:endParaRPr>
          </a:p>
        </p:txBody>
      </p:sp>
      <p:sp>
        <p:nvSpPr>
          <p:cNvPr id="31" name="大かっこ 30"/>
          <p:cNvSpPr/>
          <p:nvPr/>
        </p:nvSpPr>
        <p:spPr>
          <a:xfrm>
            <a:off x="3999299" y="1466873"/>
            <a:ext cx="4928932" cy="14383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3423136" y="4501617"/>
            <a:ext cx="1866495" cy="738664"/>
          </a:xfrm>
          <a:prstGeom prst="rect">
            <a:avLst/>
          </a:prstGeom>
          <a:solidFill>
            <a:srgbClr val="FFFF00"/>
          </a:solidFill>
          <a:ln w="38100">
            <a:solidFill>
              <a:srgbClr val="FF0000"/>
            </a:solidFill>
          </a:ln>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＜作業台寸法＞</a:t>
            </a:r>
            <a:endParaRPr lang="en-US" altLang="ja-JP" sz="1400" b="1" dirty="0">
              <a:latin typeface="ＭＳ ゴシック" panose="020B0609070205080204" pitchFamily="49" charset="-128"/>
              <a:ea typeface="ＭＳ ゴシック" panose="020B0609070205080204" pitchFamily="49" charset="-128"/>
            </a:endParaRPr>
          </a:p>
          <a:p>
            <a:r>
              <a:rPr lang="ja-JP" altLang="en-US" sz="1400" b="1" dirty="0" smtClean="0">
                <a:latin typeface="ＭＳ ゴシック" panose="020B0609070205080204" pitchFamily="49" charset="-128"/>
                <a:ea typeface="ＭＳ ゴシック" panose="020B0609070205080204" pitchFamily="49" charset="-128"/>
              </a:rPr>
              <a:t>天板：</a:t>
            </a:r>
            <a:r>
              <a:rPr lang="en-US" altLang="ja-JP" sz="1400" b="1" dirty="0" smtClean="0">
                <a:latin typeface="ＭＳ ゴシック" panose="020B0609070205080204" pitchFamily="49" charset="-128"/>
                <a:ea typeface="ＭＳ ゴシック" panose="020B0609070205080204" pitchFamily="49" charset="-128"/>
              </a:rPr>
              <a:t>28</a:t>
            </a:r>
            <a:r>
              <a:rPr lang="en-US" altLang="ja-JP" sz="1400" b="1" dirty="0">
                <a:latin typeface="ＭＳ ゴシック" panose="020B0609070205080204" pitchFamily="49" charset="-128"/>
                <a:ea typeface="ＭＳ ゴシック" panose="020B0609070205080204" pitchFamily="49" charset="-128"/>
              </a:rPr>
              <a:t>0</a:t>
            </a:r>
            <a:r>
              <a:rPr lang="ja-JP" altLang="en-US" sz="1400" b="1" dirty="0" smtClean="0">
                <a:latin typeface="ＭＳ ゴシック" panose="020B0609070205080204" pitchFamily="49" charset="-128"/>
                <a:ea typeface="ＭＳ ゴシック" panose="020B0609070205080204" pitchFamily="49" charset="-128"/>
              </a:rPr>
              <a:t>㎜</a:t>
            </a:r>
            <a:r>
              <a:rPr lang="en-US" altLang="ja-JP" sz="1400" b="1" dirty="0" smtClean="0">
                <a:latin typeface="ＭＳ ゴシック" panose="020B0609070205080204" pitchFamily="49" charset="-128"/>
                <a:ea typeface="ＭＳ ゴシック" panose="020B0609070205080204" pitchFamily="49" charset="-128"/>
              </a:rPr>
              <a:t>×9</a:t>
            </a:r>
            <a:r>
              <a:rPr lang="en-US" altLang="ja-JP" sz="1400" b="1" dirty="0">
                <a:latin typeface="ＭＳ ゴシック" panose="020B0609070205080204" pitchFamily="49" charset="-128"/>
                <a:ea typeface="ＭＳ ゴシック" panose="020B0609070205080204" pitchFamily="49" charset="-128"/>
              </a:rPr>
              <a:t>8</a:t>
            </a:r>
            <a:r>
              <a:rPr lang="en-US" altLang="ja-JP" sz="1400" b="1" dirty="0" smtClean="0">
                <a:latin typeface="ＭＳ ゴシック" panose="020B0609070205080204" pitchFamily="49" charset="-128"/>
                <a:ea typeface="ＭＳ ゴシック" panose="020B0609070205080204" pitchFamily="49" charset="-128"/>
              </a:rPr>
              <a:t>0</a:t>
            </a:r>
            <a:r>
              <a:rPr lang="ja-JP" altLang="en-US" sz="1400" b="1" dirty="0" smtClean="0">
                <a:latin typeface="ＭＳ ゴシック" panose="020B0609070205080204" pitchFamily="49" charset="-128"/>
                <a:ea typeface="ＭＳ ゴシック" panose="020B0609070205080204" pitchFamily="49" charset="-128"/>
              </a:rPr>
              <a:t>㎜</a:t>
            </a:r>
            <a:endParaRPr lang="en-US" altLang="ja-JP" sz="1400" b="1" dirty="0" smtClean="0">
              <a:latin typeface="ＭＳ ゴシック" panose="020B0609070205080204" pitchFamily="49" charset="-128"/>
              <a:ea typeface="ＭＳ ゴシック" panose="020B0609070205080204" pitchFamily="49" charset="-128"/>
            </a:endParaRPr>
          </a:p>
          <a:p>
            <a:r>
              <a:rPr lang="ja-JP" altLang="en-US" sz="1400" b="1" dirty="0">
                <a:latin typeface="ＭＳ ゴシック" panose="020B0609070205080204" pitchFamily="49" charset="-128"/>
                <a:ea typeface="ＭＳ ゴシック" panose="020B0609070205080204" pitchFamily="49" charset="-128"/>
              </a:rPr>
              <a:t>高</a:t>
            </a:r>
            <a:r>
              <a:rPr lang="ja-JP" altLang="en-US" sz="1400" b="1" dirty="0" smtClean="0">
                <a:latin typeface="ＭＳ ゴシック" panose="020B0609070205080204" pitchFamily="49" charset="-128"/>
                <a:ea typeface="ＭＳ ゴシック" panose="020B0609070205080204" pitchFamily="49" charset="-128"/>
              </a:rPr>
              <a:t>さ</a:t>
            </a:r>
            <a:r>
              <a:rPr kumimoji="1" lang="ja-JP" altLang="en-US" sz="1400" b="1" dirty="0" smtClean="0">
                <a:latin typeface="ＭＳ ゴシック" panose="020B0609070205080204" pitchFamily="49" charset="-128"/>
                <a:ea typeface="ＭＳ ゴシック" panose="020B0609070205080204" pitchFamily="49" charset="-128"/>
              </a:rPr>
              <a:t>：</a:t>
            </a:r>
            <a:r>
              <a:rPr kumimoji="1" lang="en-US" altLang="ja-JP" sz="1400" b="1" dirty="0" smtClean="0">
                <a:latin typeface="ＭＳ ゴシック" panose="020B0609070205080204" pitchFamily="49" charset="-128"/>
                <a:ea typeface="ＭＳ ゴシック" panose="020B0609070205080204" pitchFamily="49" charset="-128"/>
              </a:rPr>
              <a:t>1210</a:t>
            </a:r>
            <a:r>
              <a:rPr kumimoji="1" lang="ja-JP" altLang="en-US" sz="1400" b="1" dirty="0" smtClean="0">
                <a:latin typeface="ＭＳ ゴシック" panose="020B0609070205080204" pitchFamily="49" charset="-128"/>
                <a:ea typeface="ＭＳ ゴシック" panose="020B0609070205080204" pitchFamily="49" charset="-128"/>
              </a:rPr>
              <a:t>㎜</a:t>
            </a:r>
            <a:endParaRPr kumimoji="1" lang="en-US" altLang="ja-JP" sz="1400" b="1" dirty="0" smtClean="0">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4097435" y="1319514"/>
            <a:ext cx="553357" cy="253916"/>
          </a:xfrm>
          <a:prstGeom prst="rect">
            <a:avLst/>
          </a:prstGeom>
          <a:noFill/>
        </p:spPr>
        <p:txBody>
          <a:bodyPr wrap="none" rtlCol="0">
            <a:spAutoFit/>
          </a:bodyPr>
          <a:lstStyle/>
          <a:p>
            <a:r>
              <a:rPr kumimoji="1" lang="ja-JP" altLang="en-US" sz="1050" dirty="0" smtClean="0"/>
              <a:t>（アイ）</a:t>
            </a:r>
            <a:endParaRPr kumimoji="1" lang="ja-JP" altLang="en-US" sz="1050" dirty="0"/>
          </a:p>
        </p:txBody>
      </p:sp>
    </p:spTree>
    <p:extLst>
      <p:ext uri="{BB962C8B-B14F-4D97-AF65-F5344CB8AC3E}">
        <p14:creationId xmlns:p14="http://schemas.microsoft.com/office/powerpoint/2010/main" val="2682438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34333" y="1449523"/>
            <a:ext cx="7254869" cy="3974937"/>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131788600"/>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13546"/>
                <a:gridCol w="1076446"/>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足場から降りる時に立ち馬のステップを</a:t>
                      </a:r>
                      <a:endParaRPr kumimoji="1" lang="en-US" altLang="ja-JP" sz="2400" dirty="0" smtClean="0"/>
                    </a:p>
                    <a:p>
                      <a:pPr algn="l"/>
                      <a:r>
                        <a:rPr kumimoji="1" lang="ja-JP" altLang="en-US" sz="2400" dirty="0" smtClean="0"/>
                        <a:t>　踏み外し転落</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⑯</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配管作業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H28.08.15</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足場昇降</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54</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zh-TW" altLang="en-US" sz="1400" dirty="0" smtClean="0">
                          <a:latin typeface="ＭＳ Ｐゴシック" panose="020B0600070205080204" pitchFamily="50" charset="-128"/>
                          <a:ea typeface="ＭＳ Ｐゴシック" panose="020B0600070205080204" pitchFamily="50" charset="-128"/>
                        </a:rPr>
                        <a:t>空調更新工事</a:t>
                      </a:r>
                      <a:r>
                        <a:rPr kumimoji="1" lang="ja-JP" altLang="en-US" sz="1400" dirty="0" smtClean="0">
                          <a:latin typeface="+mn-ea"/>
                          <a:ea typeface="+mn-ea"/>
                        </a:rPr>
                        <a:t>場所</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mn-ea"/>
                        </a:rPr>
                        <a:t>右鎖骨骨折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986261" y="3083596"/>
            <a:ext cx="2887379" cy="2340864"/>
          </a:xfrm>
          <a:prstGeom prst="roundRect">
            <a:avLst>
              <a:gd name="adj" fmla="val 6266"/>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１．手掛かり棒付の脚立・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立ち馬の使用</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（強く推奨）</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２．昇降時の指差呼称</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（一動作ごとの安全確認）</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３．後ずさり作業禁止</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27168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440282471"/>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プレス機フライホイル用ベアリング治具を</a:t>
                      </a:r>
                      <a:endParaRPr kumimoji="1" lang="en-US" altLang="ja-JP" sz="2400" dirty="0" smtClean="0"/>
                    </a:p>
                    <a:p>
                      <a:pPr algn="l"/>
                      <a:r>
                        <a:rPr kumimoji="1" lang="ja-JP" altLang="en-US" sz="2400" dirty="0" smtClean="0"/>
                        <a:t>　右足甲部に落下させ受傷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⑰</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プレス機修理</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H28.08.16</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治具取外し</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39</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プレス工場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４週間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mn-ea"/>
                        </a:rPr>
                        <a:t>右第</a:t>
                      </a:r>
                      <a:r>
                        <a:rPr kumimoji="1" lang="en-US" altLang="ja-JP" sz="1400" spc="-100" baseline="0" dirty="0" smtClean="0">
                          <a:latin typeface="ＭＳ Ｐゴシック" panose="020B0600070205080204" pitchFamily="50" charset="-128"/>
                          <a:ea typeface="+mn-ea"/>
                        </a:rPr>
                        <a:t>3.4</a:t>
                      </a:r>
                      <a:r>
                        <a:rPr kumimoji="1" lang="ja-JP" altLang="en-US" sz="1400" spc="-100" baseline="0" dirty="0" smtClean="0">
                          <a:latin typeface="ＭＳ Ｐゴシック" panose="020B0600070205080204" pitchFamily="50" charset="-128"/>
                          <a:ea typeface="+mn-ea"/>
                        </a:rPr>
                        <a:t>中足骨骨折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29" name="テキスト ボックス 28"/>
          <p:cNvSpPr txBox="1"/>
          <p:nvPr/>
        </p:nvSpPr>
        <p:spPr>
          <a:xfrm>
            <a:off x="566591" y="4991012"/>
            <a:ext cx="4160636" cy="584775"/>
          </a:xfrm>
          <a:prstGeom prst="rect">
            <a:avLst/>
          </a:prstGeom>
          <a:noFill/>
        </p:spPr>
        <p:txBody>
          <a:bodyPr wrap="square" rtlCol="0">
            <a:spAutoFit/>
          </a:bodyPr>
          <a:lstStyle/>
          <a:p>
            <a:r>
              <a:rPr lang="ja-JP" altLang="en-US" sz="1600" b="1" dirty="0"/>
              <a:t>外した治具を受けようとした</a:t>
            </a:r>
            <a:r>
              <a:rPr lang="ja-JP" altLang="en-US" sz="1600" b="1" dirty="0" smtClean="0"/>
              <a:t>際に手</a:t>
            </a:r>
            <a:r>
              <a:rPr lang="ja-JP" altLang="en-US" sz="1600" b="1" dirty="0"/>
              <a:t>が</a:t>
            </a:r>
            <a:r>
              <a:rPr lang="ja-JP" altLang="en-US" sz="1600" b="1" dirty="0" smtClean="0"/>
              <a:t>滑り、</a:t>
            </a:r>
            <a:endParaRPr lang="en-US" altLang="ja-JP" sz="1600" b="1" dirty="0" smtClean="0"/>
          </a:p>
          <a:p>
            <a:r>
              <a:rPr lang="ja-JP" altLang="en-US" sz="1600" b="1" dirty="0" smtClean="0"/>
              <a:t>右足</a:t>
            </a:r>
            <a:r>
              <a:rPr lang="ja-JP" altLang="en-US" sz="1600" b="1" dirty="0"/>
              <a:t>甲の上に落下</a:t>
            </a:r>
            <a:r>
              <a:rPr lang="ja-JP" altLang="en-US" sz="1600" b="1" dirty="0" smtClean="0"/>
              <a:t>させた</a:t>
            </a:r>
            <a:endParaRPr lang="en-US" altLang="ja-JP" sz="1600" b="1" dirty="0" smtClean="0"/>
          </a:p>
        </p:txBody>
      </p:sp>
      <p:pic>
        <p:nvPicPr>
          <p:cNvPr id="20" name="図 19"/>
          <p:cNvPicPr>
            <a:picLocks noChangeAspect="1"/>
          </p:cNvPicPr>
          <p:nvPr/>
        </p:nvPicPr>
        <p:blipFill>
          <a:blip r:embed="rId2"/>
          <a:stretch>
            <a:fillRect/>
          </a:stretch>
        </p:blipFill>
        <p:spPr>
          <a:xfrm>
            <a:off x="222028" y="1359241"/>
            <a:ext cx="5407301" cy="3631771"/>
          </a:xfrm>
          <a:prstGeom prst="rect">
            <a:avLst/>
          </a:prstGeom>
        </p:spPr>
      </p:pic>
      <p:sp>
        <p:nvSpPr>
          <p:cNvPr id="16" name="角丸四角形 15"/>
          <p:cNvSpPr/>
          <p:nvPr/>
        </p:nvSpPr>
        <p:spPr>
          <a:xfrm>
            <a:off x="4671120" y="3493577"/>
            <a:ext cx="4257113" cy="2027555"/>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１．持ちにくい形状品の改善（設計時等）</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（吊りボルト用のタップ</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加工　など）</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２．準備から後片付けまでの全て</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の</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工程</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手順のＲＡ</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（プレス機本体の取扱いに力点が向いた）</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39" name="図 38"/>
          <p:cNvPicPr>
            <a:picLocks noChangeAspect="1"/>
          </p:cNvPicPr>
          <p:nvPr/>
        </p:nvPicPr>
        <p:blipFill>
          <a:blip r:embed="rId3"/>
          <a:stretch>
            <a:fillRect/>
          </a:stretch>
        </p:blipFill>
        <p:spPr>
          <a:xfrm>
            <a:off x="5837498" y="1538680"/>
            <a:ext cx="2917620" cy="1208894"/>
          </a:xfrm>
          <a:prstGeom prst="rect">
            <a:avLst/>
          </a:prstGeom>
        </p:spPr>
      </p:pic>
      <p:sp>
        <p:nvSpPr>
          <p:cNvPr id="40" name="テキスト ボックス 38"/>
          <p:cNvSpPr txBox="1"/>
          <p:nvPr/>
        </p:nvSpPr>
        <p:spPr>
          <a:xfrm>
            <a:off x="5906429" y="2791612"/>
            <a:ext cx="2922595" cy="58477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t>落下した治具</a:t>
            </a:r>
            <a:endParaRPr kumimoji="1" lang="en-US" altLang="ja-JP" sz="1600" b="1" dirty="0"/>
          </a:p>
          <a:p>
            <a:r>
              <a:rPr kumimoji="1" lang="ja-JP" altLang="en-US" sz="1600" b="1" dirty="0"/>
              <a:t>寸法：</a:t>
            </a:r>
            <a:r>
              <a:rPr kumimoji="1" lang="en-US" altLang="ja-JP" sz="1600" b="1" dirty="0"/>
              <a:t>φ500×</a:t>
            </a:r>
            <a:r>
              <a:rPr kumimoji="1" lang="ja-JP" altLang="en-US" sz="1600" b="1" dirty="0" err="1"/>
              <a:t>ｔ</a:t>
            </a:r>
            <a:r>
              <a:rPr kumimoji="1" lang="en-US" altLang="ja-JP" sz="1600" b="1" dirty="0" smtClean="0"/>
              <a:t>30</a:t>
            </a:r>
            <a:r>
              <a:rPr kumimoji="1" lang="ja-JP" altLang="en-US" sz="1600" b="1" dirty="0" err="1" smtClean="0"/>
              <a:t>、</a:t>
            </a:r>
            <a:r>
              <a:rPr kumimoji="1" lang="ja-JP" altLang="en-US" sz="1600" b="1" dirty="0" smtClean="0"/>
              <a:t>重量</a:t>
            </a:r>
            <a:r>
              <a:rPr kumimoji="1" lang="ja-JP" altLang="en-US" sz="1600" b="1" dirty="0"/>
              <a:t>：約</a:t>
            </a:r>
            <a:r>
              <a:rPr kumimoji="1" lang="en-US" altLang="ja-JP" sz="1600" b="1" dirty="0"/>
              <a:t>40</a:t>
            </a:r>
            <a:r>
              <a:rPr kumimoji="1" lang="ja-JP" altLang="en-US" sz="1600" b="1" dirty="0"/>
              <a:t>㎏</a:t>
            </a:r>
          </a:p>
        </p:txBody>
      </p:sp>
      <p:sp>
        <p:nvSpPr>
          <p:cNvPr id="24" name="大かっこ 23"/>
          <p:cNvSpPr/>
          <p:nvPr/>
        </p:nvSpPr>
        <p:spPr>
          <a:xfrm>
            <a:off x="414529" y="5027588"/>
            <a:ext cx="4104529" cy="45377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458576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8951" y="1557689"/>
            <a:ext cx="4737003" cy="3651821"/>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3881002152"/>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天井ボードを踏み抜き落下しそうになった</a:t>
                      </a:r>
                      <a:r>
                        <a:rPr kumimoji="1" lang="en-US" altLang="ja-JP" sz="2400" dirty="0" smtClean="0"/>
                        <a:t/>
                      </a:r>
                      <a:br>
                        <a:rPr kumimoji="1" lang="en-US" altLang="ja-JP" sz="2400" dirty="0" smtClean="0"/>
                      </a:br>
                      <a:r>
                        <a:rPr kumimoji="1" lang="ja-JP" altLang="en-US" sz="2400" dirty="0" smtClean="0"/>
                        <a:t>　　　　　　　　　　　　　　　　　（高さ</a:t>
                      </a:r>
                      <a:r>
                        <a:rPr kumimoji="1" lang="en-US" altLang="ja-JP" sz="2400" dirty="0" smtClean="0"/>
                        <a:t>2.6</a:t>
                      </a:r>
                      <a:r>
                        <a:rPr kumimoji="1" lang="ja-JP" altLang="en-US" sz="2400" dirty="0" smtClean="0"/>
                        <a:t>ｍ）</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⑱</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低圧盤解体作業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墜転落</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H28.08.16</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送風機運搬</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変台ロードセンター</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ヒヤリ</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9" name="角丸四角形 18"/>
          <p:cNvSpPr/>
          <p:nvPr/>
        </p:nvSpPr>
        <p:spPr>
          <a:xfrm>
            <a:off x="4746188" y="3566160"/>
            <a:ext cx="4191306" cy="1920239"/>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１．指示事項は確実に守る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２．指示事項は具体的に確実に伝える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３</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．立入り禁止箇所への措置、表示を</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明確にする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3" name="大かっこ 32"/>
          <p:cNvSpPr/>
          <p:nvPr/>
        </p:nvSpPr>
        <p:spPr>
          <a:xfrm>
            <a:off x="4373880" y="1390506"/>
            <a:ext cx="4563614" cy="1764047"/>
          </a:xfrm>
          <a:prstGeom prst="bracketPair">
            <a:avLst>
              <a:gd name="adj" fmla="val 7384"/>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4477481" y="1313343"/>
            <a:ext cx="4503703" cy="1887696"/>
          </a:xfrm>
          <a:prstGeom prst="rect">
            <a:avLst/>
          </a:prstGeom>
          <a:noFill/>
        </p:spPr>
        <p:txBody>
          <a:bodyPr wrap="square" rtlCol="0">
            <a:spAutoFit/>
          </a:bodyPr>
          <a:lstStyle/>
          <a:p>
            <a:pPr>
              <a:lnSpc>
                <a:spcPts val="2800"/>
              </a:lnSpc>
            </a:pPr>
            <a:r>
              <a:rPr kumimoji="1" lang="ja-JP" altLang="en-US" sz="2000" dirty="0" smtClean="0">
                <a:latin typeface="+mn-ea"/>
              </a:rPr>
              <a:t>作業責任者より２階に送風機を運ぶように指示をされ、詰所天井部のコンパネ上に置こうとした時、コンパネが揺れ、バランスを崩した。</a:t>
            </a:r>
            <a:r>
              <a:rPr lang="ja-JP" altLang="en-US" sz="2000" dirty="0" smtClean="0">
                <a:latin typeface="+mn-ea"/>
              </a:rPr>
              <a:t>通路より天井部への立入は禁止されていた</a:t>
            </a:r>
            <a:endParaRPr kumimoji="1" lang="ja-JP" altLang="en-US" sz="2000" dirty="0">
              <a:latin typeface="+mn-ea"/>
            </a:endParaRPr>
          </a:p>
        </p:txBody>
      </p:sp>
    </p:spTree>
    <p:extLst>
      <p:ext uri="{BB962C8B-B14F-4D97-AF65-F5344CB8AC3E}">
        <p14:creationId xmlns:p14="http://schemas.microsoft.com/office/powerpoint/2010/main" val="1070916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71375785"/>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67248"/>
                <a:gridCol w="1122744"/>
                <a:gridCol w="1307939"/>
                <a:gridCol w="717631"/>
                <a:gridCol w="925974"/>
                <a:gridCol w="1296365"/>
                <a:gridCol w="451413"/>
                <a:gridCol w="416688"/>
                <a:gridCol w="833377"/>
              </a:tblGrid>
              <a:tr h="972273">
                <a:tc gridSpan="2">
                  <a:txBody>
                    <a:bodyPr/>
                    <a:lstStyle/>
                    <a:p>
                      <a:pPr algn="ctr"/>
                      <a:r>
                        <a:rPr kumimoji="1" lang="ja-JP" altLang="en-US" sz="2800" dirty="0" smtClean="0"/>
                        <a:t>車両</a:t>
                      </a:r>
                      <a:endParaRPr kumimoji="1" lang="ja-JP" altLang="en-US" sz="2800" dirty="0"/>
                    </a:p>
                  </a:txBody>
                  <a:tcPr anchor="ctr">
                    <a:solidFill>
                      <a:srgbClr val="FFFF0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停車中のｴﾚｶ牽引台車に自分の運転する</a:t>
                      </a:r>
                      <a:endParaRPr kumimoji="1" lang="en-US" altLang="ja-JP" sz="2400" dirty="0" smtClean="0"/>
                    </a:p>
                    <a:p>
                      <a:pPr algn="l"/>
                      <a:r>
                        <a:rPr kumimoji="1" lang="ja-JP" altLang="en-US" sz="2400" dirty="0" smtClean="0"/>
                        <a:t>　ｴﾚｶを追突させ、前方運転者を受傷させた　</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kumimoji="1" lang="en-US" altLang="ja-JP" sz="2400" dirty="0" smtClean="0">
                          <a:latin typeface="+mn-ea"/>
                          <a:ea typeface="+mn-ea"/>
                        </a:rPr>
                        <a:t>28-</a:t>
                      </a:r>
                      <a:r>
                        <a:rPr kumimoji="1" lang="ja-JP" altLang="en-US" sz="2400" dirty="0" smtClean="0">
                          <a:latin typeface="+mn-ea"/>
                          <a:ea typeface="+mn-ea"/>
                        </a:rPr>
                        <a:t>①</a:t>
                      </a:r>
                      <a:endParaRPr kumimoji="1" lang="en-US" altLang="ja-JP" sz="2400" dirty="0" smtClean="0">
                        <a:latin typeface="+mn-ea"/>
                        <a:ea typeface="+mn-ea"/>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部品運搬</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車両</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H28.04.02</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エレカ運転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56</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車体工場構内通路</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3</a:t>
                      </a:r>
                      <a:r>
                        <a:rPr kumimoji="1" lang="ja-JP" altLang="en-US" sz="1400" dirty="0" smtClean="0">
                          <a:latin typeface="+mn-ea"/>
                          <a:ea typeface="+mn-ea"/>
                        </a:rPr>
                        <a:t>週間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頸部挫傷</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42" name="テキスト ボックス 41"/>
          <p:cNvSpPr txBox="1"/>
          <p:nvPr/>
        </p:nvSpPr>
        <p:spPr>
          <a:xfrm>
            <a:off x="5358329" y="1536750"/>
            <a:ext cx="3507877" cy="1323439"/>
          </a:xfrm>
          <a:prstGeom prst="rect">
            <a:avLst/>
          </a:prstGeom>
          <a:noFill/>
        </p:spPr>
        <p:txBody>
          <a:bodyPr wrap="square" rtlCol="0">
            <a:spAutoFit/>
          </a:bodyPr>
          <a:lstStyle/>
          <a:p>
            <a:pPr algn="just">
              <a:lnSpc>
                <a:spcPts val="2400"/>
              </a:lnSpc>
            </a:pPr>
            <a:r>
              <a:rPr lang="ja-JP" altLang="en-US" sz="2000" dirty="0">
                <a:latin typeface="ＭＳ Ｐゴシック" panose="020B0600070205080204" pitchFamily="50" charset="-128"/>
                <a:ea typeface="ＭＳ Ｐゴシック" panose="020B0600070205080204" pitchFamily="50" charset="-128"/>
              </a:rPr>
              <a:t>Ａ</a:t>
            </a:r>
            <a:r>
              <a:rPr lang="ja-JP" altLang="en-US" sz="2000" dirty="0" smtClean="0">
                <a:latin typeface="ＭＳ Ｐゴシック" panose="020B0600070205080204" pitchFamily="50" charset="-128"/>
                <a:ea typeface="ＭＳ Ｐゴシック" panose="020B0600070205080204" pitchFamily="50" charset="-128"/>
              </a:rPr>
              <a:t>車の発進ﾎｰﾝを</a:t>
            </a:r>
            <a:r>
              <a:rPr lang="ja-JP" altLang="en-US" sz="2000" dirty="0">
                <a:latin typeface="ＭＳ Ｐゴシック" panose="020B0600070205080204" pitchFamily="50" charset="-128"/>
                <a:ea typeface="ＭＳ Ｐゴシック" panose="020B0600070205080204" pitchFamily="50" charset="-128"/>
              </a:rPr>
              <a:t>聞き</a:t>
            </a:r>
            <a:r>
              <a:rPr lang="ja-JP" altLang="en-US" sz="2000" dirty="0" smtClean="0">
                <a:latin typeface="ＭＳ Ｐゴシック" panose="020B0600070205080204" pitchFamily="50" charset="-128"/>
                <a:ea typeface="ＭＳ Ｐゴシック" panose="020B0600070205080204" pitchFamily="50" charset="-128"/>
              </a:rPr>
              <a:t>、Ａ車が発進した</a:t>
            </a:r>
            <a:r>
              <a:rPr lang="ja-JP" altLang="en-US" sz="2000" dirty="0">
                <a:latin typeface="ＭＳ Ｐゴシック" panose="020B0600070205080204" pitchFamily="50" charset="-128"/>
                <a:ea typeface="ＭＳ Ｐゴシック" panose="020B0600070205080204" pitchFamily="50" charset="-128"/>
              </a:rPr>
              <a:t>と思い込み、後方の巻き込み確認だけ</a:t>
            </a:r>
            <a:r>
              <a:rPr lang="ja-JP" altLang="en-US" sz="2000" dirty="0" smtClean="0">
                <a:latin typeface="ＭＳ Ｐゴシック" panose="020B0600070205080204" pitchFamily="50" charset="-128"/>
                <a:ea typeface="ＭＳ Ｐゴシック" panose="020B0600070205080204" pitchFamily="50" charset="-128"/>
              </a:rPr>
              <a:t>をして前進した（前方確認</a:t>
            </a:r>
            <a:r>
              <a:rPr lang="ja-JP" altLang="en-US" sz="2000" dirty="0">
                <a:latin typeface="ＭＳ Ｐゴシック" panose="020B0600070205080204" pitchFamily="50" charset="-128"/>
                <a:ea typeface="ＭＳ Ｐゴシック" panose="020B0600070205080204" pitchFamily="50" charset="-128"/>
              </a:rPr>
              <a:t>なし</a:t>
            </a:r>
            <a:r>
              <a:rPr lang="ja-JP" altLang="en-US" sz="2000" dirty="0" smtClean="0">
                <a:latin typeface="ＭＳ Ｐゴシック" panose="020B0600070205080204" pitchFamily="50" charset="-128"/>
                <a:ea typeface="ＭＳ Ｐゴシック" panose="020B0600070205080204" pitchFamily="50" charset="-128"/>
              </a:rPr>
              <a:t>）</a:t>
            </a:r>
            <a:endParaRPr lang="ja-JP" altLang="en-US" sz="2000" dirty="0">
              <a:latin typeface="ＭＳ Ｐゴシック" panose="020B0600070205080204" pitchFamily="50" charset="-128"/>
              <a:ea typeface="ＭＳ Ｐゴシック" panose="020B0600070205080204" pitchFamily="50" charset="-128"/>
            </a:endParaRPr>
          </a:p>
        </p:txBody>
      </p:sp>
      <p:sp>
        <p:nvSpPr>
          <p:cNvPr id="43" name="大かっこ 42"/>
          <p:cNvSpPr/>
          <p:nvPr/>
        </p:nvSpPr>
        <p:spPr>
          <a:xfrm>
            <a:off x="5265609" y="1593992"/>
            <a:ext cx="3670048" cy="1266197"/>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5341748" y="3416280"/>
            <a:ext cx="3522012" cy="1989096"/>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１．前方注視（周囲確認）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２．「指差呼称」発進</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３．運行経路の見直し・洗い出し</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（通行しやすい状態に改善）</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166880" y="1302682"/>
            <a:ext cx="2236510" cy="584775"/>
          </a:xfrm>
          <a:prstGeom prst="rect">
            <a:avLst/>
          </a:prstGeom>
        </p:spPr>
        <p:txBody>
          <a:bodyPr wrap="none">
            <a:spAutoFit/>
          </a:bodyPr>
          <a:lstStyle/>
          <a:p>
            <a:r>
              <a:rPr lang="en-US" altLang="ja-JP" sz="3200" dirty="0" smtClean="0">
                <a:solidFill>
                  <a:srgbClr val="FF0000"/>
                </a:solidFill>
              </a:rPr>
              <a:t>【</a:t>
            </a:r>
            <a:r>
              <a:rPr lang="ja-JP" altLang="en-US" sz="3200" dirty="0" smtClean="0">
                <a:solidFill>
                  <a:srgbClr val="FF0000"/>
                </a:solidFill>
              </a:rPr>
              <a:t>加害</a:t>
            </a:r>
            <a:r>
              <a:rPr lang="ja-JP" altLang="en-US" sz="3200" dirty="0">
                <a:solidFill>
                  <a:srgbClr val="FF0000"/>
                </a:solidFill>
              </a:rPr>
              <a:t>事故</a:t>
            </a:r>
            <a:r>
              <a:rPr lang="en-US" altLang="ja-JP" sz="3200" dirty="0" smtClean="0">
                <a:solidFill>
                  <a:srgbClr val="FF0000"/>
                </a:solidFill>
              </a:rPr>
              <a:t>】</a:t>
            </a:r>
            <a:endParaRPr lang="ja-JP" altLang="en-US" sz="3200" dirty="0">
              <a:solidFill>
                <a:srgbClr val="FF0000"/>
              </a:solidFill>
            </a:endParaRPr>
          </a:p>
        </p:txBody>
      </p:sp>
      <p:pic>
        <p:nvPicPr>
          <p:cNvPr id="2" name="図 1"/>
          <p:cNvPicPr>
            <a:picLocks noChangeAspect="1"/>
          </p:cNvPicPr>
          <p:nvPr/>
        </p:nvPicPr>
        <p:blipFill>
          <a:blip r:embed="rId2"/>
          <a:stretch>
            <a:fillRect/>
          </a:stretch>
        </p:blipFill>
        <p:spPr>
          <a:xfrm>
            <a:off x="455808" y="1887457"/>
            <a:ext cx="4505334" cy="3346994"/>
          </a:xfrm>
          <a:prstGeom prst="rect">
            <a:avLst/>
          </a:prstGeom>
        </p:spPr>
      </p:pic>
    </p:spTree>
    <p:extLst>
      <p:ext uri="{BB962C8B-B14F-4D97-AF65-F5344CB8AC3E}">
        <p14:creationId xmlns:p14="http://schemas.microsoft.com/office/powerpoint/2010/main" val="3377773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842140514"/>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01972"/>
                <a:gridCol w="1088020"/>
                <a:gridCol w="1307939"/>
                <a:gridCol w="717631"/>
                <a:gridCol w="925974"/>
                <a:gridCol w="1296365"/>
                <a:gridCol w="451413"/>
                <a:gridCol w="416688"/>
                <a:gridCol w="833377"/>
              </a:tblGrid>
              <a:tr h="972273">
                <a:tc gridSpan="2">
                  <a:txBody>
                    <a:bodyPr/>
                    <a:lstStyle/>
                    <a:p>
                      <a:pPr algn="ctr"/>
                      <a:r>
                        <a:rPr kumimoji="1" lang="ja-JP" altLang="en-US" sz="2800" dirty="0" smtClean="0"/>
                        <a:t>その他</a:t>
                      </a:r>
                      <a:endParaRPr kumimoji="1" lang="ja-JP" altLang="en-US" sz="2800" dirty="0"/>
                    </a:p>
                  </a:txBody>
                  <a:tcPr anchor="ctr">
                    <a:solidFill>
                      <a:schemeClr val="bg1"/>
                    </a:solidFill>
                  </a:tcPr>
                </a:tc>
                <a:tc hMerge="1">
                  <a:txBody>
                    <a:bodyPr/>
                    <a:lstStyle/>
                    <a:p>
                      <a:pPr algn="ctr"/>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安全柵据付時に材料のｱﾙﾐ角材で顔面を</a:t>
                      </a:r>
                      <a:endParaRPr kumimoji="1" lang="en-US" altLang="ja-JP" sz="2400" dirty="0" smtClean="0"/>
                    </a:p>
                    <a:p>
                      <a:pPr algn="l"/>
                      <a:r>
                        <a:rPr kumimoji="1" lang="ja-JP" altLang="en-US" sz="2400" dirty="0" smtClean="0"/>
                        <a:t>　切創</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⑲</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安全柵の組付け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H28.08.18</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補強パイプ取付</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35</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設備据付工事場所</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zh-TW" altLang="en-US" sz="1400" spc="-100" baseline="0" dirty="0" smtClean="0">
                          <a:latin typeface="ＭＳ Ｐゴシック" panose="020B0600070205080204" pitchFamily="50" charset="-128"/>
                          <a:ea typeface="ＭＳ Ｐゴシック" panose="020B0600070205080204" pitchFamily="50" charset="-128"/>
                        </a:rPr>
                        <a:t>左頬切創（</a:t>
                      </a:r>
                      <a:r>
                        <a:rPr kumimoji="1" lang="en-US" altLang="zh-TW" sz="1400" spc="-100" baseline="0" dirty="0" smtClean="0">
                          <a:latin typeface="ＭＳ Ｐゴシック" panose="020B0600070205080204" pitchFamily="50" charset="-128"/>
                          <a:ea typeface="ＭＳ Ｐゴシック" panose="020B0600070205080204" pitchFamily="50" charset="-128"/>
                        </a:rPr>
                        <a:t>10</a:t>
                      </a:r>
                      <a:r>
                        <a:rPr kumimoji="1" lang="zh-TW" altLang="en-US" sz="1400" spc="-100" baseline="0" dirty="0" smtClean="0">
                          <a:latin typeface="ＭＳ Ｐゴシック" panose="020B0600070205080204" pitchFamily="50" charset="-128"/>
                          <a:ea typeface="ＭＳ Ｐゴシック" panose="020B0600070205080204" pitchFamily="50" charset="-128"/>
                        </a:rPr>
                        <a:t>針縫合）</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883465" y="3681365"/>
            <a:ext cx="4044768" cy="1839767"/>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１．作業方法・手順の見直し（ＲＡ）</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27" name="図 26"/>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53410"/>
          <a:stretch/>
        </p:blipFill>
        <p:spPr bwMode="auto">
          <a:xfrm>
            <a:off x="2964251" y="3849458"/>
            <a:ext cx="1298655" cy="127152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993424" y="4467831"/>
            <a:ext cx="3803335" cy="937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正方形/長方形 3"/>
          <p:cNvSpPr/>
          <p:nvPr/>
        </p:nvSpPr>
        <p:spPr>
          <a:xfrm>
            <a:off x="4909743" y="4515523"/>
            <a:ext cx="4014341" cy="907941"/>
          </a:xfrm>
          <a:prstGeom prst="rect">
            <a:avLst/>
          </a:prstGeom>
        </p:spPr>
        <p:txBody>
          <a:bodyPr wrap="square">
            <a:spAutoFit/>
          </a:bodyPr>
          <a:lstStyle/>
          <a:p>
            <a:r>
              <a:rPr lang="ja-JP" altLang="en-US" sz="1600" dirty="0">
                <a:latin typeface="HGP創英角ﾎﾟｯﾌﾟ体" panose="040B0A00000000000000" pitchFamily="50" charset="-128"/>
                <a:ea typeface="HGP創英角ﾎﾟｯﾌﾟ体" panose="040B0A00000000000000" pitchFamily="50" charset="-128"/>
              </a:rPr>
              <a:t>　＜やりにくい作業の洗い出しと改善＞</a:t>
            </a:r>
          </a:p>
          <a:p>
            <a:pPr>
              <a:spcBef>
                <a:spcPts val="600"/>
              </a:spcBef>
            </a:pPr>
            <a:r>
              <a:rPr lang="ja-JP" altLang="en-US" sz="1600" dirty="0">
                <a:latin typeface="HGP創英角ﾎﾟｯﾌﾟ体" panose="040B0A00000000000000" pitchFamily="50" charset="-128"/>
                <a:ea typeface="HGP創英角ﾎﾟｯﾌﾟ体" panose="040B0A00000000000000" pitchFamily="50" charset="-128"/>
              </a:rPr>
              <a:t>　（例）・先に金具を取付けてから組付ける</a:t>
            </a:r>
          </a:p>
          <a:p>
            <a:r>
              <a:rPr lang="ja-JP" altLang="en-US" sz="1600" dirty="0">
                <a:latin typeface="HGP創英角ﾎﾟｯﾌﾟ体" panose="040B0A00000000000000" pitchFamily="50" charset="-128"/>
                <a:ea typeface="HGP創英角ﾎﾟｯﾌﾟ体" panose="040B0A00000000000000" pitchFamily="50" charset="-128"/>
              </a:rPr>
              <a:t>　　　　・踏み台使用　など</a:t>
            </a:r>
          </a:p>
        </p:txBody>
      </p:sp>
      <p:sp>
        <p:nvSpPr>
          <p:cNvPr id="15" name="テキスト ボックス 14"/>
          <p:cNvSpPr txBox="1"/>
          <p:nvPr/>
        </p:nvSpPr>
        <p:spPr>
          <a:xfrm>
            <a:off x="2825498" y="5153157"/>
            <a:ext cx="1636987" cy="307777"/>
          </a:xfrm>
          <a:prstGeom prst="rect">
            <a:avLst/>
          </a:prstGeom>
          <a:noFill/>
        </p:spPr>
        <p:txBody>
          <a:bodyPr wrap="none" rtlCol="0">
            <a:spAutoFit/>
          </a:bodyPr>
          <a:lstStyle/>
          <a:p>
            <a:r>
              <a:rPr kumimoji="1" lang="ja-JP" altLang="en-US" sz="1400" b="1" dirty="0" smtClean="0"/>
              <a:t>ﾊﾟｲﾌﾟｴｯｼﾞ部（鋭い）</a:t>
            </a:r>
            <a:endParaRPr kumimoji="1" lang="ja-JP" altLang="en-US" sz="1400" b="1" dirty="0"/>
          </a:p>
        </p:txBody>
      </p:sp>
      <p:pic>
        <p:nvPicPr>
          <p:cNvPr id="19" name="図 18"/>
          <p:cNvPicPr>
            <a:picLocks noChangeAspect="1"/>
          </p:cNvPicPr>
          <p:nvPr/>
        </p:nvPicPr>
        <p:blipFill>
          <a:blip r:embed="rId3"/>
          <a:stretch>
            <a:fillRect/>
          </a:stretch>
        </p:blipFill>
        <p:spPr>
          <a:xfrm>
            <a:off x="142645" y="1256240"/>
            <a:ext cx="4797195" cy="2169712"/>
          </a:xfrm>
          <a:prstGeom prst="rect">
            <a:avLst/>
          </a:prstGeom>
        </p:spPr>
      </p:pic>
      <p:sp>
        <p:nvSpPr>
          <p:cNvPr id="29" name="テキスト ボックス 28"/>
          <p:cNvSpPr txBox="1"/>
          <p:nvPr/>
        </p:nvSpPr>
        <p:spPr>
          <a:xfrm>
            <a:off x="5157216" y="1441602"/>
            <a:ext cx="3639543" cy="1528624"/>
          </a:xfrm>
          <a:prstGeom prst="rect">
            <a:avLst/>
          </a:prstGeom>
          <a:noFill/>
        </p:spPr>
        <p:txBody>
          <a:bodyPr wrap="square" rtlCol="0">
            <a:spAutoFit/>
          </a:bodyPr>
          <a:lstStyle/>
          <a:p>
            <a:pPr algn="just">
              <a:lnSpc>
                <a:spcPts val="2800"/>
              </a:lnSpc>
            </a:pPr>
            <a:r>
              <a:rPr lang="ja-JP" altLang="en-US" sz="2000" dirty="0" smtClean="0"/>
              <a:t>２名で安全柵の補強ﾊﾟｲﾌﾟ（ｱﾙﾐ角材）を組付ける際、ﾊﾟｲﾌﾟのﾊﾞﾗﾝｽが崩れ落下し、左頬にﾊﾟｲﾌﾟのｶﾄﾞをぶつけた。</a:t>
            </a:r>
            <a:endParaRPr lang="en-US" altLang="ja-JP" sz="2000" dirty="0" smtClean="0"/>
          </a:p>
        </p:txBody>
      </p:sp>
      <p:sp>
        <p:nvSpPr>
          <p:cNvPr id="33" name="大かっこ 32"/>
          <p:cNvSpPr/>
          <p:nvPr/>
        </p:nvSpPr>
        <p:spPr>
          <a:xfrm>
            <a:off x="4993423" y="1466872"/>
            <a:ext cx="3934807" cy="1523987"/>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テキスト ボックス 90"/>
          <p:cNvSpPr txBox="1"/>
          <p:nvPr/>
        </p:nvSpPr>
        <p:spPr>
          <a:xfrm>
            <a:off x="266911" y="3825074"/>
            <a:ext cx="2219849" cy="1580306"/>
          </a:xfrm>
          <a:prstGeom prst="rect">
            <a:avLst/>
          </a:prstGeom>
          <a:solidFill>
            <a:srgbClr val="FFFF00"/>
          </a:solidFill>
          <a:ln w="38100">
            <a:solidFill>
              <a:srgbClr val="FF0000"/>
            </a:solidFill>
          </a:ln>
        </p:spPr>
        <p:txBody>
          <a:bodyPr wrap="square" rtlCol="0" anchor="t" anchorCtr="0">
            <a:noAutofit/>
          </a:bodyPr>
          <a:lstStyle/>
          <a:p>
            <a:pPr algn="ctr"/>
            <a:r>
              <a:rPr lang="en-US" altLang="ja-JP" b="1" dirty="0" smtClean="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参考</a:t>
            </a:r>
            <a:r>
              <a:rPr lang="en-US" altLang="ja-JP" b="1" dirty="0" smtClean="0">
                <a:latin typeface="ＭＳ ゴシック" panose="020B0609070205080204" pitchFamily="49" charset="-128"/>
                <a:ea typeface="ＭＳ ゴシック" panose="020B0609070205080204" pitchFamily="49" charset="-128"/>
              </a:rPr>
              <a:t>】</a:t>
            </a:r>
          </a:p>
          <a:p>
            <a:pPr>
              <a:spcBef>
                <a:spcPts val="600"/>
              </a:spcBef>
            </a:pPr>
            <a:r>
              <a:rPr lang="ja-JP" altLang="en-US" b="1" dirty="0" smtClean="0">
                <a:latin typeface="ＭＳ ゴシック" panose="020B0609070205080204" pitchFamily="49" charset="-128"/>
                <a:ea typeface="ＭＳ ゴシック" panose="020B0609070205080204" pitchFamily="49" charset="-128"/>
              </a:rPr>
              <a:t>受傷者は保護メガネを着用しており、眼部の負傷はまぬがれた</a:t>
            </a:r>
            <a:endParaRPr kumimoji="1" lang="en-US" altLang="ja-JP" b="1" dirty="0" smtClean="0">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3375768" y="3152036"/>
            <a:ext cx="2578608" cy="523220"/>
          </a:xfrm>
          <a:prstGeom prst="rect">
            <a:avLst/>
          </a:prstGeom>
        </p:spPr>
        <p:txBody>
          <a:bodyPr wrap="square">
            <a:spAutoFit/>
          </a:bodyPr>
          <a:lstStyle/>
          <a:p>
            <a:r>
              <a:rPr lang="ja-JP" altLang="en-US" sz="1400" dirty="0"/>
              <a:t>共同作業者は金具と工具を取るために一旦手を離していた。</a:t>
            </a:r>
          </a:p>
        </p:txBody>
      </p:sp>
      <p:cxnSp>
        <p:nvCxnSpPr>
          <p:cNvPr id="12" name="直線矢印コネクタ 11"/>
          <p:cNvCxnSpPr/>
          <p:nvPr/>
        </p:nvCxnSpPr>
        <p:spPr>
          <a:xfrm flipV="1">
            <a:off x="3925824" y="2797880"/>
            <a:ext cx="170688" cy="3907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824713" y="3241928"/>
            <a:ext cx="131474" cy="59902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877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742604066"/>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設備据付時に油圧ジャッキが外れ、</a:t>
                      </a:r>
                      <a:endParaRPr kumimoji="1" lang="en-US" altLang="ja-JP" sz="2400" dirty="0" smtClean="0"/>
                    </a:p>
                    <a:p>
                      <a:r>
                        <a:rPr kumimoji="1" lang="ja-JP" altLang="en-US" sz="2400" dirty="0" smtClean="0"/>
                        <a:t>　傾いた設備と接触して受傷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⑳</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設備据付</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H28.08.20</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ｽﾗｲﾃﾞｨﾝｸﾞｼｰﾄ外し</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19</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設備移設据付場所</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２週間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200" spc="-100" baseline="0" dirty="0" smtClean="0">
                          <a:latin typeface="+mn-ea"/>
                          <a:ea typeface="+mn-ea"/>
                        </a:rPr>
                        <a:t>左中指・環指</a:t>
                      </a:r>
                      <a:r>
                        <a:rPr kumimoji="1" lang="zh-TW" altLang="en-US" sz="1200" spc="-100" baseline="0" dirty="0" smtClean="0">
                          <a:latin typeface="ＭＳ Ｐゴシック" panose="020B0600070205080204" pitchFamily="50" charset="-128"/>
                          <a:ea typeface="ＭＳ Ｐゴシック" panose="020B0600070205080204" pitchFamily="50" charset="-128"/>
                        </a:rPr>
                        <a:t>末節骨骨折</a:t>
                      </a:r>
                      <a:endParaRPr kumimoji="1" lang="ja-JP" altLang="en-US" sz="12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29" name="テキスト ボックス 28"/>
          <p:cNvSpPr txBox="1"/>
          <p:nvPr/>
        </p:nvSpPr>
        <p:spPr>
          <a:xfrm>
            <a:off x="5322777" y="1487902"/>
            <a:ext cx="3473982" cy="1887696"/>
          </a:xfrm>
          <a:prstGeom prst="rect">
            <a:avLst/>
          </a:prstGeom>
          <a:noFill/>
        </p:spPr>
        <p:txBody>
          <a:bodyPr wrap="square" rtlCol="0">
            <a:spAutoFit/>
          </a:bodyPr>
          <a:lstStyle/>
          <a:p>
            <a:pPr algn="just">
              <a:lnSpc>
                <a:spcPts val="2800"/>
              </a:lnSpc>
            </a:pPr>
            <a:r>
              <a:rPr lang="ja-JP" altLang="en-US" sz="2000" dirty="0" smtClean="0"/>
              <a:t>設備をｼﾞｬｯｷｱｯﾌﾟし、盤木とｽﾗ</a:t>
            </a:r>
            <a:r>
              <a:rPr lang="en-US" altLang="ja-JP" sz="2000" dirty="0" smtClean="0"/>
              <a:t/>
            </a:r>
            <a:br>
              <a:rPr lang="en-US" altLang="ja-JP" sz="2000" dirty="0" smtClean="0"/>
            </a:br>
            <a:r>
              <a:rPr lang="ja-JP" altLang="en-US" sz="2000" dirty="0" smtClean="0"/>
              <a:t>ｲﾃﾞｨﾝｸﾞｼｰﾄを外した時、設備が動きｼﾞｬｯｷが外れ、無意識</a:t>
            </a:r>
            <a:r>
              <a:rPr lang="en-US" altLang="ja-JP" sz="2000" dirty="0" smtClean="0"/>
              <a:t/>
            </a:r>
            <a:br>
              <a:rPr lang="en-US" altLang="ja-JP" sz="2000" dirty="0" smtClean="0"/>
            </a:br>
            <a:r>
              <a:rPr lang="ja-JP" altLang="en-US" sz="2000" dirty="0" smtClean="0"/>
              <a:t>に設備の下に置いていた左手を挟まれた。</a:t>
            </a:r>
            <a:endParaRPr kumimoji="1" lang="ja-JP" altLang="en-US" sz="2000" dirty="0">
              <a:latin typeface="+mn-ea"/>
            </a:endParaRPr>
          </a:p>
        </p:txBody>
      </p:sp>
      <p:sp>
        <p:nvSpPr>
          <p:cNvPr id="33" name="大かっこ 32"/>
          <p:cNvSpPr/>
          <p:nvPr/>
        </p:nvSpPr>
        <p:spPr>
          <a:xfrm>
            <a:off x="5208605" y="1466872"/>
            <a:ext cx="3719626" cy="190872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5208605" y="3577190"/>
            <a:ext cx="3719627" cy="1839767"/>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１．重量物の下には手を入れない</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（予め、添え手の位置を決めておく）</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２．一動作ごとの細かな手順</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も</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ＲＡ</a:t>
            </a:r>
            <a:endParaRPr lang="en-US" altLang="ja-JP"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を行う</a:t>
            </a:r>
            <a:endParaRPr lang="en-US" altLang="ja-JP" sz="1600" dirty="0">
              <a:solidFill>
                <a:schemeClr val="bg2">
                  <a:lumMod val="25000"/>
                </a:schemeClr>
              </a:solidFill>
              <a:latin typeface="HGP創英角ﾎﾟｯﾌﾟ体" panose="040B0A00000000000000" pitchFamily="50" charset="-128"/>
              <a:ea typeface="HGP創英角ﾎﾟｯﾌﾟ体" panose="040B0A00000000000000" pitchFamily="50" charset="-128"/>
            </a:endParaRPr>
          </a:p>
        </p:txBody>
      </p:sp>
      <p:sp>
        <p:nvSpPr>
          <p:cNvPr id="91" name="テキスト ボックス 90"/>
          <p:cNvSpPr txBox="1"/>
          <p:nvPr/>
        </p:nvSpPr>
        <p:spPr>
          <a:xfrm>
            <a:off x="2924863" y="4872291"/>
            <a:ext cx="2113225" cy="424931"/>
          </a:xfrm>
          <a:prstGeom prst="rect">
            <a:avLst/>
          </a:prstGeom>
          <a:solidFill>
            <a:srgbClr val="FFFF00"/>
          </a:solidFill>
          <a:ln w="38100">
            <a:solidFill>
              <a:srgbClr val="FF0000"/>
            </a:solidFill>
          </a:ln>
        </p:spPr>
        <p:txBody>
          <a:bodyPr wrap="square" rtlCol="0" anchor="ctr" anchorCtr="0">
            <a:noAutofit/>
          </a:bodyPr>
          <a:lstStyle/>
          <a:p>
            <a:pPr algn="ctr"/>
            <a:r>
              <a:rPr lang="ja-JP" altLang="en-US" sz="1600" b="1" dirty="0">
                <a:latin typeface="ＭＳ ゴシック" panose="020B0609070205080204" pitchFamily="49" charset="-128"/>
                <a:ea typeface="ＭＳ ゴシック" panose="020B0609070205080204" pitchFamily="49" charset="-128"/>
              </a:rPr>
              <a:t>設備重量</a:t>
            </a:r>
            <a:r>
              <a:rPr lang="ja-JP" altLang="en-US" sz="1600" b="1" dirty="0" smtClean="0">
                <a:latin typeface="ＭＳ ゴシック" panose="020B0609070205080204" pitchFamily="49" charset="-128"/>
                <a:ea typeface="ＭＳ ゴシック" panose="020B0609070205080204" pitchFamily="49" charset="-128"/>
              </a:rPr>
              <a:t>：</a:t>
            </a:r>
            <a:r>
              <a:rPr lang="en-US" altLang="ja-JP" sz="1600" b="1" dirty="0" smtClean="0">
                <a:latin typeface="ＭＳ ゴシック" panose="020B0609070205080204" pitchFamily="49" charset="-128"/>
                <a:ea typeface="ＭＳ ゴシック" panose="020B0609070205080204" pitchFamily="49" charset="-128"/>
              </a:rPr>
              <a:t>1.3</a:t>
            </a:r>
            <a:r>
              <a:rPr lang="ja-JP" altLang="en-US" sz="1600" b="1" dirty="0" smtClean="0">
                <a:latin typeface="ＭＳ ゴシック" panose="020B0609070205080204" pitchFamily="49" charset="-128"/>
                <a:ea typeface="ＭＳ ゴシック" panose="020B0609070205080204" pitchFamily="49" charset="-128"/>
              </a:rPr>
              <a:t>トン</a:t>
            </a:r>
            <a:endParaRPr kumimoji="1" lang="en-US" altLang="ja-JP" sz="1600" b="1" dirty="0" smtClean="0">
              <a:latin typeface="ＭＳ ゴシック" panose="020B0609070205080204" pitchFamily="49" charset="-128"/>
              <a:ea typeface="ＭＳ ゴシック" panose="020B0609070205080204" pitchFamily="49" charset="-128"/>
            </a:endParaRPr>
          </a:p>
        </p:txBody>
      </p:sp>
      <p:pic>
        <p:nvPicPr>
          <p:cNvPr id="21" name="図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47" y="1397422"/>
            <a:ext cx="4758883" cy="3031877"/>
          </a:xfrm>
          <a:prstGeom prst="rect">
            <a:avLst/>
          </a:prstGeom>
          <a:noFill/>
          <a:extLst>
            <a:ext uri="{909E8E84-426E-40DD-AFC4-6F175D3DCCD1}">
              <a14:hiddenFill xmlns:a14="http://schemas.microsoft.com/office/drawing/2010/main">
                <a:solidFill>
                  <a:srgbClr val="FFFFFF"/>
                </a:solidFill>
              </a14:hiddenFill>
            </a:ext>
          </a:extLst>
        </p:spPr>
      </p:pic>
      <p:sp>
        <p:nvSpPr>
          <p:cNvPr id="22" name="爆発 2 21"/>
          <p:cNvSpPr/>
          <p:nvPr/>
        </p:nvSpPr>
        <p:spPr>
          <a:xfrm>
            <a:off x="1848270" y="2504128"/>
            <a:ext cx="513372" cy="478682"/>
          </a:xfrm>
          <a:prstGeom prst="irregularSeal2">
            <a:avLst/>
          </a:prstGeom>
          <a:solidFill>
            <a:srgbClr val="FFFF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00" y="3235779"/>
            <a:ext cx="2696596" cy="2253483"/>
          </a:xfrm>
          <a:prstGeom prst="ellipse">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79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44338093"/>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作業移動中に設備ピット開口部に転落</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㉑</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設備配線作業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H28.08.27</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移動歩行</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39</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設備据付工事場所</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２週間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右足すね挫創</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29" name="テキスト ボックス 28"/>
          <p:cNvSpPr txBox="1"/>
          <p:nvPr/>
        </p:nvSpPr>
        <p:spPr>
          <a:xfrm>
            <a:off x="5577427" y="1487902"/>
            <a:ext cx="3176683" cy="1169551"/>
          </a:xfrm>
          <a:prstGeom prst="rect">
            <a:avLst/>
          </a:prstGeom>
          <a:noFill/>
        </p:spPr>
        <p:txBody>
          <a:bodyPr wrap="square" rtlCol="0">
            <a:spAutoFit/>
          </a:bodyPr>
          <a:lstStyle/>
          <a:p>
            <a:pPr>
              <a:lnSpc>
                <a:spcPts val="2800"/>
              </a:lnSpc>
            </a:pPr>
            <a:r>
              <a:rPr lang="ja-JP" altLang="en-US" sz="2000" dirty="0" smtClean="0"/>
              <a:t>道具</a:t>
            </a:r>
            <a:r>
              <a:rPr lang="ja-JP" altLang="en-US" sz="2000" dirty="0"/>
              <a:t>を</a:t>
            </a:r>
            <a:r>
              <a:rPr lang="ja-JP" altLang="en-US" sz="2000" dirty="0" smtClean="0"/>
              <a:t>取りに資材</a:t>
            </a:r>
            <a:r>
              <a:rPr lang="ja-JP" altLang="en-US" sz="2000" dirty="0"/>
              <a:t>置場に歩いて移動する</a:t>
            </a:r>
            <a:r>
              <a:rPr lang="ja-JP" altLang="en-US" sz="2000" dirty="0" smtClean="0"/>
              <a:t>時、開口部</a:t>
            </a:r>
            <a:r>
              <a:rPr lang="ja-JP" altLang="en-US" sz="2000" dirty="0"/>
              <a:t>に気付かず</a:t>
            </a:r>
            <a:r>
              <a:rPr lang="ja-JP" altLang="en-US" sz="2000" dirty="0" smtClean="0"/>
              <a:t>ピットに</a:t>
            </a:r>
            <a:r>
              <a:rPr lang="ja-JP" altLang="en-US" sz="2000" dirty="0"/>
              <a:t>転</a:t>
            </a:r>
            <a:r>
              <a:rPr lang="ja-JP" altLang="en-US" sz="2000" dirty="0" smtClean="0"/>
              <a:t>落した。</a:t>
            </a:r>
            <a:endParaRPr kumimoji="1" lang="ja-JP" altLang="en-US" sz="2000" dirty="0">
              <a:latin typeface="+mn-ea"/>
            </a:endParaRPr>
          </a:p>
        </p:txBody>
      </p:sp>
      <p:sp>
        <p:nvSpPr>
          <p:cNvPr id="33" name="大かっこ 32"/>
          <p:cNvSpPr/>
          <p:nvPr/>
        </p:nvSpPr>
        <p:spPr>
          <a:xfrm>
            <a:off x="5492065" y="1466872"/>
            <a:ext cx="3347409" cy="1190582"/>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5474825" y="2870518"/>
            <a:ext cx="3432066" cy="2618744"/>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１．現場を歩く時には、周囲・</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足元</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に十分注意を</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払う</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．作業員が開口部から</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離れる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場合</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は墜落防止</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措置をする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第三者の墜転落の危険がある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臨時</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開口部の場合は、規定に</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基づく措置をする </a:t>
            </a:r>
            <a:r>
              <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rPr>
              <a:t>(CEF-001)</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78" name="図 77"/>
          <p:cNvPicPr>
            <a:picLocks noChangeAspect="1" noChangeArrowheads="1"/>
          </p:cNvPicPr>
          <p:nvPr/>
        </p:nvPicPr>
        <p:blipFill rotWithShape="1">
          <a:blip r:embed="rId2">
            <a:extLst>
              <a:ext uri="{28A0092B-C50C-407E-A947-70E740481C1C}">
                <a14:useLocalDpi xmlns:a14="http://schemas.microsoft.com/office/drawing/2010/main" val="0"/>
              </a:ext>
            </a:extLst>
          </a:blip>
          <a:srcRect l="60947" t="56284" r="1616"/>
          <a:stretch/>
        </p:blipFill>
        <p:spPr bwMode="auto">
          <a:xfrm>
            <a:off x="2694065" y="1487902"/>
            <a:ext cx="2615500" cy="3713393"/>
          </a:xfrm>
          <a:prstGeom prst="rect">
            <a:avLst/>
          </a:prstGeom>
          <a:noFill/>
          <a:ln>
            <a:solidFill>
              <a:schemeClr val="tx1"/>
            </a:solidFill>
          </a:ln>
          <a:effectLst>
            <a:outerShdw blurRad="1270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1" name="テキスト ボックス 90"/>
          <p:cNvSpPr txBox="1"/>
          <p:nvPr/>
        </p:nvSpPr>
        <p:spPr>
          <a:xfrm>
            <a:off x="246325" y="4627488"/>
            <a:ext cx="2265240" cy="861774"/>
          </a:xfrm>
          <a:prstGeom prst="rect">
            <a:avLst/>
          </a:prstGeom>
          <a:solidFill>
            <a:srgbClr val="FFFF00"/>
          </a:solidFill>
          <a:ln w="38100">
            <a:solidFill>
              <a:srgbClr val="FF0000"/>
            </a:solidFill>
          </a:ln>
        </p:spPr>
        <p:txBody>
          <a:bodyPr wrap="square" rtlCol="0">
            <a:spAutoFit/>
          </a:bodyPr>
          <a:lstStyle/>
          <a:p>
            <a:r>
              <a:rPr kumimoji="1" lang="ja-JP" altLang="en-US" sz="1600" b="1" dirty="0" smtClean="0">
                <a:latin typeface="ＭＳ ゴシック" panose="020B0609070205080204" pitchFamily="49" charset="-128"/>
                <a:ea typeface="ＭＳ ゴシック" panose="020B0609070205080204" pitchFamily="49" charset="-128"/>
              </a:rPr>
              <a:t>＜開口部）</a:t>
            </a:r>
            <a:endParaRPr kumimoji="1" lang="en-US" altLang="ja-JP" sz="1600" b="1" dirty="0" smtClean="0">
              <a:latin typeface="ＭＳ ゴシック" panose="020B0609070205080204" pitchFamily="49" charset="-128"/>
              <a:ea typeface="ＭＳ ゴシック" panose="020B0609070205080204" pitchFamily="49" charset="-128"/>
            </a:endParaRPr>
          </a:p>
          <a:p>
            <a:r>
              <a:rPr lang="ja-JP" altLang="en-US" sz="1600" b="1" dirty="0" smtClean="0">
                <a:latin typeface="ＭＳ ゴシック" panose="020B0609070205080204" pitchFamily="49" charset="-128"/>
                <a:ea typeface="ＭＳ ゴシック" panose="020B0609070205080204" pitchFamily="49" charset="-128"/>
              </a:rPr>
              <a:t>縦横：</a:t>
            </a:r>
            <a:r>
              <a:rPr lang="en-US" altLang="ja-JP" sz="1600" b="1" dirty="0" smtClean="0">
                <a:latin typeface="ＭＳ ゴシック" panose="020B0609070205080204" pitchFamily="49" charset="-128"/>
                <a:ea typeface="ＭＳ ゴシック" panose="020B0609070205080204" pitchFamily="49" charset="-128"/>
              </a:rPr>
              <a:t>430</a:t>
            </a:r>
            <a:r>
              <a:rPr lang="ja-JP" altLang="en-US" sz="1600" b="1" dirty="0" smtClean="0">
                <a:latin typeface="ＭＳ ゴシック" panose="020B0609070205080204" pitchFamily="49" charset="-128"/>
                <a:ea typeface="ＭＳ ゴシック" panose="020B0609070205080204" pitchFamily="49" charset="-128"/>
              </a:rPr>
              <a:t>㎜</a:t>
            </a:r>
            <a:r>
              <a:rPr lang="en-US" altLang="ja-JP" sz="1600" b="1" dirty="0" smtClean="0">
                <a:latin typeface="ＭＳ ゴシック" panose="020B0609070205080204" pitchFamily="49" charset="-128"/>
                <a:ea typeface="ＭＳ ゴシック" panose="020B0609070205080204" pitchFamily="49" charset="-128"/>
              </a:rPr>
              <a:t>×1120</a:t>
            </a:r>
            <a:r>
              <a:rPr lang="ja-JP" altLang="en-US" sz="1600" b="1" dirty="0" smtClean="0">
                <a:latin typeface="ＭＳ ゴシック" panose="020B0609070205080204" pitchFamily="49" charset="-128"/>
                <a:ea typeface="ＭＳ ゴシック" panose="020B0609070205080204" pitchFamily="49" charset="-128"/>
              </a:rPr>
              <a:t>㎜</a:t>
            </a:r>
            <a:endParaRPr lang="en-US" altLang="ja-JP" sz="1600" b="1" dirty="0" smtClean="0">
              <a:latin typeface="ＭＳ ゴシック" panose="020B0609070205080204" pitchFamily="49" charset="-128"/>
              <a:ea typeface="ＭＳ ゴシック" panose="020B0609070205080204" pitchFamily="49" charset="-128"/>
            </a:endParaRPr>
          </a:p>
          <a:p>
            <a:r>
              <a:rPr kumimoji="1" lang="ja-JP" altLang="en-US" sz="1600" b="1" dirty="0" smtClean="0">
                <a:latin typeface="ＭＳ ゴシック" panose="020B0609070205080204" pitchFamily="49" charset="-128"/>
                <a:ea typeface="ＭＳ ゴシック" panose="020B0609070205080204" pitchFamily="49" charset="-128"/>
              </a:rPr>
              <a:t>深さ：</a:t>
            </a:r>
            <a:r>
              <a:rPr kumimoji="1" lang="en-US" altLang="ja-JP" sz="1600" b="1" dirty="0" smtClean="0">
                <a:latin typeface="ＭＳ ゴシック" panose="020B0609070205080204" pitchFamily="49" charset="-128"/>
                <a:ea typeface="ＭＳ ゴシック" panose="020B0609070205080204" pitchFamily="49" charset="-128"/>
              </a:rPr>
              <a:t>1120</a:t>
            </a:r>
            <a:r>
              <a:rPr kumimoji="1" lang="ja-JP" altLang="en-US" sz="1600" b="1" dirty="0" smtClean="0">
                <a:latin typeface="ＭＳ ゴシック" panose="020B0609070205080204" pitchFamily="49" charset="-128"/>
                <a:ea typeface="ＭＳ ゴシック" panose="020B0609070205080204" pitchFamily="49" charset="-128"/>
              </a:rPr>
              <a:t>㎜</a:t>
            </a:r>
            <a:endParaRPr kumimoji="1" lang="en-US" altLang="ja-JP" sz="1600" b="1" dirty="0" smtClean="0">
              <a:latin typeface="ＭＳ ゴシック" panose="020B0609070205080204" pitchFamily="49" charset="-128"/>
              <a:ea typeface="ＭＳ ゴシック" panose="020B0609070205080204" pitchFamily="49" charset="-128"/>
            </a:endParaRPr>
          </a:p>
        </p:txBody>
      </p:sp>
      <p:sp>
        <p:nvSpPr>
          <p:cNvPr id="20" name="大かっこ 19"/>
          <p:cNvSpPr/>
          <p:nvPr/>
        </p:nvSpPr>
        <p:spPr>
          <a:xfrm>
            <a:off x="5860425" y="4540460"/>
            <a:ext cx="2893686" cy="756762"/>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246325" y="1304880"/>
            <a:ext cx="2158171" cy="3322608"/>
          </a:xfrm>
          <a:prstGeom prst="rect">
            <a:avLst/>
          </a:prstGeom>
        </p:spPr>
      </p:pic>
    </p:spTree>
    <p:extLst>
      <p:ext uri="{BB962C8B-B14F-4D97-AF65-F5344CB8AC3E}">
        <p14:creationId xmlns:p14="http://schemas.microsoft.com/office/powerpoint/2010/main" val="3953352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7800382"/>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車両</a:t>
                      </a:r>
                      <a:endParaRPr kumimoji="1" lang="ja-JP" altLang="en-US" sz="2800" dirty="0"/>
                    </a:p>
                  </a:txBody>
                  <a:tcPr anchor="ctr">
                    <a:solidFill>
                      <a:srgbClr val="FFFF0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ｸﾚｰﾝ付ﾄﾗｯｸ（ﾕﾆｯｸ）で足場材の荷降ろし</a:t>
                      </a:r>
                      <a:endParaRPr kumimoji="1" lang="en-US" altLang="ja-JP" sz="2400" dirty="0" smtClean="0"/>
                    </a:p>
                    <a:p>
                      <a:r>
                        <a:rPr kumimoji="1" lang="ja-JP" altLang="en-US" sz="2400" dirty="0" smtClean="0"/>
                        <a:t>　時にﾌﾞｰﾑ旋回ﾌﾚｰﾑの接合ﾎﾞﾙﾄが破損</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㉒</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足場材荷降し</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車両</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H28.08.27</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クレーン操作</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工場構内</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ヒヤリ</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pic>
        <p:nvPicPr>
          <p:cNvPr id="12" name="図 11"/>
          <p:cNvPicPr>
            <a:picLocks noChangeAspect="1" noChangeArrowheads="1"/>
          </p:cNvPicPr>
          <p:nvPr/>
        </p:nvPicPr>
        <p:blipFill rotWithShape="1">
          <a:blip r:embed="rId2">
            <a:extLst>
              <a:ext uri="{28A0092B-C50C-407E-A947-70E740481C1C}">
                <a14:useLocalDpi xmlns:a14="http://schemas.microsoft.com/office/drawing/2010/main" val="0"/>
              </a:ext>
            </a:extLst>
          </a:blip>
          <a:srcRect b="12254"/>
          <a:stretch/>
        </p:blipFill>
        <p:spPr bwMode="auto">
          <a:xfrm>
            <a:off x="443239" y="1235213"/>
            <a:ext cx="5007973" cy="2943248"/>
          </a:xfrm>
          <a:prstGeom prst="rect">
            <a:avLst/>
          </a:prstGeom>
          <a:noFill/>
          <a:extLst>
            <a:ext uri="{909E8E84-426E-40DD-AFC4-6F175D3DCCD1}">
              <a14:hiddenFill xmlns:a14="http://schemas.microsoft.com/office/drawing/2010/main">
                <a:solidFill>
                  <a:srgbClr val="FFFFFF"/>
                </a:solidFill>
              </a14:hiddenFill>
            </a:ext>
          </a:extLst>
        </p:spPr>
      </p:pic>
      <p:sp>
        <p:nvSpPr>
          <p:cNvPr id="15" name="爆発 2 14"/>
          <p:cNvSpPr/>
          <p:nvPr/>
        </p:nvSpPr>
        <p:spPr>
          <a:xfrm>
            <a:off x="4226377" y="2941448"/>
            <a:ext cx="441749" cy="520416"/>
          </a:xfrm>
          <a:prstGeom prst="irregularSeal2">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角丸四角形 16"/>
          <p:cNvSpPr/>
          <p:nvPr/>
        </p:nvSpPr>
        <p:spPr>
          <a:xfrm>
            <a:off x="5868364" y="1337609"/>
            <a:ext cx="2911037" cy="4114067"/>
          </a:xfrm>
          <a:prstGeom prst="roundRect">
            <a:avLst>
              <a:gd name="adj" fmla="val 352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8" name="図 17"/>
          <p:cNvPicPr>
            <a:picLocks noChangeAspect="1"/>
          </p:cNvPicPr>
          <p:nvPr/>
        </p:nvPicPr>
        <p:blipFill>
          <a:blip r:embed="rId3"/>
          <a:stretch>
            <a:fillRect/>
          </a:stretch>
        </p:blipFill>
        <p:spPr>
          <a:xfrm>
            <a:off x="6115683" y="1465059"/>
            <a:ext cx="2485914" cy="1911263"/>
          </a:xfrm>
          <a:prstGeom prst="rect">
            <a:avLst/>
          </a:prstGeom>
          <a:ln>
            <a:solidFill>
              <a:schemeClr val="tx1"/>
            </a:solidFill>
          </a:ln>
        </p:spPr>
      </p:pic>
      <p:pic>
        <p:nvPicPr>
          <p:cNvPr id="19" name="図 1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5000"/>
                    </a14:imgEffect>
                  </a14:imgLayer>
                </a14:imgProps>
              </a:ext>
            </a:extLst>
          </a:blip>
          <a:stretch>
            <a:fillRect/>
          </a:stretch>
        </p:blipFill>
        <p:spPr>
          <a:xfrm>
            <a:off x="6094191" y="3461864"/>
            <a:ext cx="2505796" cy="1914416"/>
          </a:xfrm>
          <a:prstGeom prst="rect">
            <a:avLst/>
          </a:prstGeom>
          <a:ln>
            <a:solidFill>
              <a:schemeClr val="tx1"/>
            </a:solidFill>
          </a:ln>
        </p:spPr>
      </p:pic>
      <p:sp>
        <p:nvSpPr>
          <p:cNvPr id="16" name="角丸四角形 15"/>
          <p:cNvSpPr/>
          <p:nvPr/>
        </p:nvSpPr>
        <p:spPr>
          <a:xfrm>
            <a:off x="474810" y="4178461"/>
            <a:ext cx="5214140" cy="1354238"/>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１．始業前点検の実施</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（特に年次の古い車両は注意して日常管理を行なう）</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＜参考＞当該車両の初年度登録：　平成</a:t>
            </a:r>
            <a:r>
              <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rPr>
              <a:t>12</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年</a:t>
            </a:r>
            <a:endParaRPr lang="en-US" altLang="ja-JP" sz="14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081568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808183995"/>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その他</a:t>
                      </a:r>
                      <a:endParaRPr kumimoji="1" lang="ja-JP" altLang="en-US" sz="2800" dirty="0"/>
                    </a:p>
                  </a:txBody>
                  <a:tcPr anchor="ctr">
                    <a:solidFill>
                      <a:schemeClr val="bg1"/>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牽引車両のﾅﾝﾊﾞｰﾌﾟﾚｰﾄ取付ｽﾃｰが折れ、</a:t>
                      </a:r>
                      <a:endParaRPr kumimoji="1" lang="en-US" altLang="ja-JP" sz="2400" dirty="0" smtClean="0"/>
                    </a:p>
                    <a:p>
                      <a:r>
                        <a:rPr kumimoji="1" lang="ja-JP" altLang="en-US" sz="2400" dirty="0" smtClean="0"/>
                        <a:t>　外れたﾌﾟﾚｰﾄが警備員の左足に当った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㉓</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交通警備</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H28.09.21</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車両誘導・警備</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64</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工場構内道路</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左足脛の切創</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29" name="テキスト ボックス 28"/>
          <p:cNvSpPr txBox="1"/>
          <p:nvPr/>
        </p:nvSpPr>
        <p:spPr>
          <a:xfrm>
            <a:off x="4593084" y="1372360"/>
            <a:ext cx="4216194" cy="1528624"/>
          </a:xfrm>
          <a:prstGeom prst="rect">
            <a:avLst/>
          </a:prstGeom>
          <a:noFill/>
        </p:spPr>
        <p:txBody>
          <a:bodyPr wrap="square" rtlCol="0">
            <a:spAutoFit/>
          </a:bodyPr>
          <a:lstStyle/>
          <a:p>
            <a:pPr>
              <a:lnSpc>
                <a:spcPts val="2800"/>
              </a:lnSpc>
            </a:pPr>
            <a:r>
              <a:rPr kumimoji="1" lang="ja-JP" altLang="en-US" sz="2000" dirty="0" smtClean="0">
                <a:latin typeface="+mn-ea"/>
              </a:rPr>
              <a:t>車両のｴﾝｼﾞﾝ故障で牽引して始動を試みた。牽引ﾛｰﾌﾟが引っ張られたときにﾅﾝﾊﾞｰﾌﾟﾚｰﾄ取付けｽﾃｰが破断し、ｽﾃｰとﾅﾝﾊﾞｰﾌﾟﾚｰﾄが飛来した。</a:t>
            </a:r>
            <a:endParaRPr kumimoji="1" lang="ja-JP" altLang="en-US" sz="2000" dirty="0">
              <a:latin typeface="+mn-ea"/>
            </a:endParaRPr>
          </a:p>
        </p:txBody>
      </p:sp>
      <p:sp>
        <p:nvSpPr>
          <p:cNvPr id="33" name="大かっこ 32"/>
          <p:cNvSpPr/>
          <p:nvPr/>
        </p:nvSpPr>
        <p:spPr>
          <a:xfrm>
            <a:off x="4474415" y="1466871"/>
            <a:ext cx="4365059" cy="1337667"/>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4813756" y="3083817"/>
            <a:ext cx="4093135" cy="2294430"/>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１．車両の日常点検・整備</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２．変化点が発生時の適切な対応</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・作業</a:t>
            </a: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を止め、関係者に連絡・相談</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する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・安全確保を確認して作業再開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３．</a:t>
            </a: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故障車両の適切な誘導・指導</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（待機場誘導、牽引方法確認等）</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a:p>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76" name="テキスト ボックス 75"/>
          <p:cNvSpPr txBox="1"/>
          <p:nvPr/>
        </p:nvSpPr>
        <p:spPr>
          <a:xfrm>
            <a:off x="402469" y="5133140"/>
            <a:ext cx="1928733" cy="307777"/>
          </a:xfrm>
          <a:prstGeom prst="rect">
            <a:avLst/>
          </a:prstGeom>
          <a:noFill/>
        </p:spPr>
        <p:txBody>
          <a:bodyPr wrap="none" rtlCol="0">
            <a:spAutoFit/>
          </a:bodyPr>
          <a:lstStyle/>
          <a:p>
            <a:r>
              <a:rPr kumimoji="1" lang="en-US" altLang="ja-JP" sz="1400" b="1" dirty="0" smtClean="0">
                <a:latin typeface="+mn-ea"/>
              </a:rPr>
              <a:t>【</a:t>
            </a:r>
            <a:r>
              <a:rPr kumimoji="1" lang="ja-JP" altLang="en-US" sz="1400" b="1" dirty="0" smtClean="0">
                <a:latin typeface="+mn-ea"/>
              </a:rPr>
              <a:t>牽引ロープ取付状況</a:t>
            </a:r>
            <a:r>
              <a:rPr lang="en-US" altLang="ja-JP" sz="1400" b="1" dirty="0" smtClean="0">
                <a:latin typeface="+mn-ea"/>
              </a:rPr>
              <a:t>】</a:t>
            </a:r>
            <a:endParaRPr kumimoji="1" lang="ja-JP" altLang="en-US" sz="1400" b="1" dirty="0">
              <a:latin typeface="+mn-ea"/>
            </a:endParaRPr>
          </a:p>
        </p:txBody>
      </p:sp>
      <p:pic>
        <p:nvPicPr>
          <p:cNvPr id="2" name="図 1"/>
          <p:cNvPicPr>
            <a:picLocks noChangeAspect="1"/>
          </p:cNvPicPr>
          <p:nvPr/>
        </p:nvPicPr>
        <p:blipFill>
          <a:blip r:embed="rId2"/>
          <a:stretch>
            <a:fillRect/>
          </a:stretch>
        </p:blipFill>
        <p:spPr>
          <a:xfrm>
            <a:off x="142008" y="1252629"/>
            <a:ext cx="4151736" cy="3243353"/>
          </a:xfrm>
          <a:prstGeom prst="rect">
            <a:avLst/>
          </a:prstGeom>
        </p:spPr>
      </p:pic>
      <p:pic>
        <p:nvPicPr>
          <p:cNvPr id="3" name="図 2"/>
          <p:cNvPicPr>
            <a:picLocks noChangeAspect="1"/>
          </p:cNvPicPr>
          <p:nvPr/>
        </p:nvPicPr>
        <p:blipFill>
          <a:blip r:embed="rId3"/>
          <a:stretch>
            <a:fillRect/>
          </a:stretch>
        </p:blipFill>
        <p:spPr>
          <a:xfrm>
            <a:off x="2331202" y="3544375"/>
            <a:ext cx="2432515" cy="1999661"/>
          </a:xfrm>
          <a:prstGeom prst="rect">
            <a:avLst/>
          </a:prstGeom>
        </p:spPr>
      </p:pic>
    </p:spTree>
    <p:extLst>
      <p:ext uri="{BB962C8B-B14F-4D97-AF65-F5344CB8AC3E}">
        <p14:creationId xmlns:p14="http://schemas.microsoft.com/office/powerpoint/2010/main" val="2372950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28383428"/>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高熱物</a:t>
                      </a:r>
                      <a:endParaRPr kumimoji="1" lang="ja-JP" altLang="en-US" sz="2800" dirty="0">
                        <a:solidFill>
                          <a:schemeClr val="bg1"/>
                        </a:solidFill>
                      </a:endParaRPr>
                    </a:p>
                  </a:txBody>
                  <a:tcPr anchor="ctr">
                    <a:solidFill>
                      <a:srgbClr val="FF000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薬品槽からの薬品サンプリング時に薬品</a:t>
                      </a:r>
                      <a:endParaRPr kumimoji="1" lang="en-US" altLang="ja-JP" sz="2400" dirty="0" smtClean="0"/>
                    </a:p>
                    <a:p>
                      <a:r>
                        <a:rPr kumimoji="1" lang="ja-JP" altLang="en-US" sz="2400" dirty="0" smtClean="0"/>
                        <a:t>　が顔面に飛散し化学熱傷した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㉔</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薬品サンプリング</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高熱物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H28.09.26</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薬品採取</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26</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塗装薬品槽横</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顔面化学熱傷</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29" name="テキスト ボックス 28"/>
          <p:cNvSpPr txBox="1"/>
          <p:nvPr/>
        </p:nvSpPr>
        <p:spPr>
          <a:xfrm>
            <a:off x="4733506" y="1346839"/>
            <a:ext cx="4216194" cy="1528624"/>
          </a:xfrm>
          <a:prstGeom prst="rect">
            <a:avLst/>
          </a:prstGeom>
          <a:noFill/>
        </p:spPr>
        <p:txBody>
          <a:bodyPr wrap="square" rtlCol="0">
            <a:spAutoFit/>
          </a:bodyPr>
          <a:lstStyle/>
          <a:p>
            <a:pPr>
              <a:lnSpc>
                <a:spcPts val="2800"/>
              </a:lnSpc>
            </a:pPr>
            <a:r>
              <a:rPr kumimoji="1" lang="ja-JP" altLang="en-US" sz="2000" dirty="0" smtClean="0">
                <a:latin typeface="+mn-ea"/>
              </a:rPr>
              <a:t>専用器具で薬品を採取し、床に置いた計量ｶｯﾌﾟに移す時、壁面に器具の先端をぶつけ、器具から出た薬品が跳ねて顔にかかった。</a:t>
            </a:r>
            <a:endParaRPr kumimoji="1" lang="ja-JP" altLang="en-US" sz="2000" dirty="0">
              <a:latin typeface="+mn-ea"/>
            </a:endParaRPr>
          </a:p>
        </p:txBody>
      </p:sp>
      <p:sp>
        <p:nvSpPr>
          <p:cNvPr id="33" name="大かっこ 32"/>
          <p:cNvSpPr/>
          <p:nvPr/>
        </p:nvSpPr>
        <p:spPr>
          <a:xfrm>
            <a:off x="4628652" y="1466706"/>
            <a:ext cx="4272280" cy="1337667"/>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 name="グループ化 1"/>
          <p:cNvGrpSpPr/>
          <p:nvPr/>
        </p:nvGrpSpPr>
        <p:grpSpPr>
          <a:xfrm>
            <a:off x="313221" y="3939638"/>
            <a:ext cx="4108167" cy="1439435"/>
            <a:chOff x="520485" y="3939638"/>
            <a:chExt cx="4108167" cy="1439435"/>
          </a:xfrm>
        </p:grpSpPr>
        <p:pic>
          <p:nvPicPr>
            <p:cNvPr id="34" name="図 3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2678570" y="3939638"/>
              <a:ext cx="1950082" cy="1439435"/>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p:cNvPicPr>
              <a:picLocks noChangeAspect="1" noChangeArrowheads="1"/>
            </p:cNvPicPr>
            <p:nvPr/>
          </p:nvPicPr>
          <p:blipFill>
            <a:blip r:embed="rId3">
              <a:lum bright="-46000" contrast="70000"/>
              <a:extLst>
                <a:ext uri="{28A0092B-C50C-407E-A947-70E740481C1C}">
                  <a14:useLocalDpi xmlns:a14="http://schemas.microsoft.com/office/drawing/2010/main" val="0"/>
                </a:ext>
              </a:extLst>
            </a:blip>
            <a:srcRect/>
            <a:stretch>
              <a:fillRect/>
            </a:stretch>
          </p:blipFill>
          <p:spPr bwMode="auto">
            <a:xfrm>
              <a:off x="520485" y="4103464"/>
              <a:ext cx="1870204" cy="1191887"/>
            </a:xfrm>
            <a:prstGeom prst="rect">
              <a:avLst/>
            </a:prstGeom>
            <a:noFill/>
            <a:extLst>
              <a:ext uri="{909E8E84-426E-40DD-AFC4-6F175D3DCCD1}">
                <a14:hiddenFill xmlns:a14="http://schemas.microsoft.com/office/drawing/2010/main">
                  <a:solidFill>
                    <a:srgbClr val="FFFFFF"/>
                  </a:solidFill>
                </a14:hiddenFill>
              </a:ext>
            </a:extLst>
          </p:spPr>
        </p:pic>
        <p:sp>
          <p:nvSpPr>
            <p:cNvPr id="36" name="下矢印 35"/>
            <p:cNvSpPr/>
            <p:nvPr/>
          </p:nvSpPr>
          <p:spPr>
            <a:xfrm rot="16200000">
              <a:off x="2312651" y="4675258"/>
              <a:ext cx="455655" cy="235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爆発 1 36"/>
            <p:cNvSpPr/>
            <p:nvPr/>
          </p:nvSpPr>
          <p:spPr>
            <a:xfrm>
              <a:off x="2927202" y="4827162"/>
              <a:ext cx="257908" cy="234462"/>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38" name="直線矢印コネクタ 37"/>
            <p:cNvCxnSpPr/>
            <p:nvPr/>
          </p:nvCxnSpPr>
          <p:spPr>
            <a:xfrm flipV="1">
              <a:off x="3173387" y="4564936"/>
              <a:ext cx="23446" cy="228600"/>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39" name="テキスト ボックス 22"/>
          <p:cNvSpPr txBox="1"/>
          <p:nvPr/>
        </p:nvSpPr>
        <p:spPr>
          <a:xfrm>
            <a:off x="342690" y="5280828"/>
            <a:ext cx="4060727"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dirty="0" smtClean="0"/>
              <a:t>器具</a:t>
            </a:r>
            <a:r>
              <a:rPr kumimoji="1" lang="ja-JP" altLang="en-US" sz="1200" dirty="0"/>
              <a:t>の先端を壁にぶつけ</a:t>
            </a:r>
            <a:r>
              <a:rPr kumimoji="1" lang="ja-JP" altLang="en-US" sz="1200" dirty="0" smtClean="0"/>
              <a:t>、飛散</a:t>
            </a:r>
            <a:r>
              <a:rPr kumimoji="1" lang="ja-JP" altLang="en-US" sz="1200" dirty="0"/>
              <a:t>した薬品で顔面を熱傷した。</a:t>
            </a:r>
          </a:p>
        </p:txBody>
      </p:sp>
      <p:pic>
        <p:nvPicPr>
          <p:cNvPr id="2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5980" y="1613266"/>
            <a:ext cx="3486300" cy="255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四角形吹き出し 26"/>
          <p:cNvSpPr/>
          <p:nvPr/>
        </p:nvSpPr>
        <p:spPr>
          <a:xfrm>
            <a:off x="2781018" y="1313013"/>
            <a:ext cx="996340" cy="600506"/>
          </a:xfrm>
          <a:prstGeom prst="wedgeRectCallout">
            <a:avLst>
              <a:gd name="adj1" fmla="val -56393"/>
              <a:gd name="adj2" fmla="val 11477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t>薬品採取</a:t>
            </a:r>
            <a:endParaRPr kumimoji="1" lang="en-US" altLang="ja-JP" sz="1400" dirty="0" smtClean="0"/>
          </a:p>
          <a:p>
            <a:pPr algn="ctr"/>
            <a:r>
              <a:rPr lang="ja-JP" altLang="en-US" sz="1400" dirty="0" smtClean="0"/>
              <a:t>専用</a:t>
            </a:r>
            <a:r>
              <a:rPr lang="ja-JP" altLang="en-US" sz="1400" dirty="0"/>
              <a:t>器具</a:t>
            </a:r>
            <a:endParaRPr kumimoji="1" lang="ja-JP" altLang="en-US" sz="1400" dirty="0"/>
          </a:p>
        </p:txBody>
      </p:sp>
      <p:sp>
        <p:nvSpPr>
          <p:cNvPr id="30" name="四角形吹き出し 29"/>
          <p:cNvSpPr/>
          <p:nvPr/>
        </p:nvSpPr>
        <p:spPr>
          <a:xfrm>
            <a:off x="3448068" y="2320344"/>
            <a:ext cx="996340" cy="364755"/>
          </a:xfrm>
          <a:prstGeom prst="wedgeRectCallout">
            <a:avLst>
              <a:gd name="adj1" fmla="val -27384"/>
              <a:gd name="adj2" fmla="val 1885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t>薬品槽</a:t>
            </a:r>
            <a:endParaRPr kumimoji="1" lang="en-US" altLang="ja-JP" sz="1400" dirty="0" smtClean="0"/>
          </a:p>
        </p:txBody>
      </p:sp>
      <p:sp>
        <p:nvSpPr>
          <p:cNvPr id="41" name="テキスト ボックス 26"/>
          <p:cNvSpPr txBox="1"/>
          <p:nvPr/>
        </p:nvSpPr>
        <p:spPr>
          <a:xfrm>
            <a:off x="287487" y="1329853"/>
            <a:ext cx="1923925"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200" dirty="0"/>
              <a:t>【</a:t>
            </a:r>
            <a:r>
              <a:rPr kumimoji="1" lang="ja-JP" altLang="en-US" sz="1200" dirty="0"/>
              <a:t>サンプリング作業の状況</a:t>
            </a:r>
            <a:r>
              <a:rPr kumimoji="1" lang="en-US" altLang="ja-JP" sz="1200" dirty="0"/>
              <a:t>】</a:t>
            </a:r>
            <a:endParaRPr kumimoji="1" lang="ja-JP" altLang="en-US" sz="1200" dirty="0"/>
          </a:p>
        </p:txBody>
      </p:sp>
      <p:sp>
        <p:nvSpPr>
          <p:cNvPr id="3" name="正方形/長方形 2"/>
          <p:cNvSpPr/>
          <p:nvPr/>
        </p:nvSpPr>
        <p:spPr>
          <a:xfrm>
            <a:off x="4543092" y="2864555"/>
            <a:ext cx="4418028" cy="400110"/>
          </a:xfrm>
          <a:prstGeom prst="rect">
            <a:avLst/>
          </a:prstGeom>
        </p:spPr>
        <p:txBody>
          <a:bodyPr wrap="square">
            <a:spAutoFit/>
          </a:bodyPr>
          <a:lstStyle/>
          <a:p>
            <a:r>
              <a:rPr lang="ja-JP" altLang="en-US" sz="2000" dirty="0" smtClean="0"/>
              <a:t>☆ 薬品槽はｐＨ１３の強アルカリ、９３℃</a:t>
            </a:r>
            <a:endParaRPr lang="ja-JP" altLang="en-US" sz="2000" dirty="0"/>
          </a:p>
        </p:txBody>
      </p:sp>
      <p:sp>
        <p:nvSpPr>
          <p:cNvPr id="16" name="角丸四角形 15"/>
          <p:cNvSpPr/>
          <p:nvPr/>
        </p:nvSpPr>
        <p:spPr>
          <a:xfrm>
            <a:off x="4565039" y="3287815"/>
            <a:ext cx="4354739" cy="2185159"/>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１．保護具装着方法の見直し</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（顔面隙間等）</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２．採取場所の検討</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（ｽﾍﾟｰｽ、位置等）</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３．採取器具、採取方法の改良・見直し</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（漏れない器具、遠隔採取・自動採取など）</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４．薬品自体の低</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有害</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化</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（暴露しても安全）</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76896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668452818"/>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01972"/>
                <a:gridCol w="1088020"/>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鉄骨地組作業でｶﾞｾｯﾄﾌﾟﾚｰﾄが自重で下がり、ﾌﾟﾚｰﾄ下に添えていた左手親指を挟んだ</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㉕</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鉄骨地組作業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H28.10.04</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ボルト締付け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60</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建屋建設現場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３日間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左拇指基節骨骨折</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474825" y="3669792"/>
            <a:ext cx="3426107" cy="1791608"/>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１．添え手・遊び手の位置を確認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（予め、手の位置を決めておく）</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２．作業方法の見直し</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（本ボルトの締付け順序を変更）</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9" name="図 8"/>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391481" y="1301090"/>
            <a:ext cx="4105716" cy="3070981"/>
          </a:xfrm>
          <a:prstGeom prst="rect">
            <a:avLst/>
          </a:prstGeom>
          <a:noFill/>
          <a:extLst>
            <a:ext uri="{909E8E84-426E-40DD-AFC4-6F175D3DCCD1}">
              <a14:hiddenFill xmlns:a14="http://schemas.microsoft.com/office/drawing/2010/main">
                <a:solidFill>
                  <a:srgbClr val="FFFFFF"/>
                </a:solidFill>
              </a14:hiddenFill>
            </a:ext>
          </a:extLst>
        </p:spPr>
      </p:pic>
      <p:sp>
        <p:nvSpPr>
          <p:cNvPr id="28" name="下矢印 27"/>
          <p:cNvSpPr/>
          <p:nvPr/>
        </p:nvSpPr>
        <p:spPr>
          <a:xfrm rot="9240000">
            <a:off x="1682598" y="2744773"/>
            <a:ext cx="316992" cy="1211318"/>
          </a:xfrm>
          <a:prstGeom prst="downArrow">
            <a:avLst>
              <a:gd name="adj1" fmla="val 50000"/>
              <a:gd name="adj2" fmla="val 100000"/>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30"/>
          <p:cNvSpPr txBox="1"/>
          <p:nvPr/>
        </p:nvSpPr>
        <p:spPr>
          <a:xfrm>
            <a:off x="2695174" y="1242318"/>
            <a:ext cx="1306768" cy="369332"/>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800" b="1" u="heavy" baseline="0" dirty="0"/>
              <a:t>ｶﾞｾｯﾄﾌﾟﾚｰﾄ</a:t>
            </a:r>
            <a:endParaRPr kumimoji="1" lang="ja-JP" altLang="en-US" sz="800" b="1" u="heavy" baseline="0" dirty="0"/>
          </a:p>
        </p:txBody>
      </p:sp>
      <p:pic>
        <p:nvPicPr>
          <p:cNvPr id="17" name="図 16"/>
          <p:cNvPicPr>
            <a:picLocks noChangeAspect="1" noChangeArrowheads="1"/>
          </p:cNvPicPr>
          <p:nvPr/>
        </p:nvPicPr>
        <p:blipFill>
          <a:blip r:embed="rId3" cstate="print">
            <a:lum bright="18000" contrast="20000"/>
            <a:extLst>
              <a:ext uri="{28A0092B-C50C-407E-A947-70E740481C1C}">
                <a14:useLocalDpi xmlns:a14="http://schemas.microsoft.com/office/drawing/2010/main" val="0"/>
              </a:ext>
            </a:extLst>
          </a:blip>
          <a:srcRect/>
          <a:stretch>
            <a:fillRect/>
          </a:stretch>
        </p:blipFill>
        <p:spPr bwMode="auto">
          <a:xfrm>
            <a:off x="1303824" y="3537560"/>
            <a:ext cx="3745981" cy="1792914"/>
          </a:xfrm>
          <a:prstGeom prst="roundRect">
            <a:avLst>
              <a:gd name="adj" fmla="val 22457"/>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21"/>
          <p:cNvSpPr txBox="1"/>
          <p:nvPr/>
        </p:nvSpPr>
        <p:spPr>
          <a:xfrm>
            <a:off x="2919432" y="3669791"/>
            <a:ext cx="1014160" cy="396017"/>
          </a:xfrm>
          <a:prstGeom prst="rect">
            <a:avLst/>
          </a:prstGeom>
          <a:solidFill>
            <a:schemeClr val="bg1"/>
          </a:solidFill>
          <a:ln w="12700">
            <a:solidFill>
              <a:srgbClr val="FF0000"/>
            </a:solidFill>
          </a:ln>
        </p:spPr>
        <p:style>
          <a:lnRef idx="0">
            <a:scrgbClr r="0" g="0" b="0"/>
          </a:lnRef>
          <a:fillRef idx="0">
            <a:scrgbClr r="0" g="0" b="0"/>
          </a:fillRef>
          <a:effectRef idx="0">
            <a:scrgbClr r="0" g="0" b="0"/>
          </a:effectRef>
          <a:fontRef idx="minor">
            <a:schemeClr val="tx1"/>
          </a:fontRef>
        </p:style>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200" dirty="0"/>
              <a:t>シノ（工具）</a:t>
            </a:r>
          </a:p>
        </p:txBody>
      </p:sp>
      <p:cxnSp>
        <p:nvCxnSpPr>
          <p:cNvPr id="19" name="直線矢印コネクタ 18"/>
          <p:cNvCxnSpPr>
            <a:stCxn id="18" idx="2"/>
          </p:cNvCxnSpPr>
          <p:nvPr/>
        </p:nvCxnSpPr>
        <p:spPr>
          <a:xfrm flipH="1">
            <a:off x="3304032" y="4065808"/>
            <a:ext cx="122480" cy="6890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24"/>
          <p:cNvSpPr txBox="1"/>
          <p:nvPr/>
        </p:nvSpPr>
        <p:spPr>
          <a:xfrm>
            <a:off x="4279938" y="3769296"/>
            <a:ext cx="739305" cy="276999"/>
          </a:xfrm>
          <a:prstGeom prst="rect">
            <a:avLst/>
          </a:prstGeom>
          <a:solidFill>
            <a:sysClr val="window" lastClr="FFFFFF"/>
          </a:solidFill>
          <a:ln w="1270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200" dirty="0"/>
              <a:t>仮ボルト</a:t>
            </a:r>
          </a:p>
        </p:txBody>
      </p:sp>
      <p:cxnSp>
        <p:nvCxnSpPr>
          <p:cNvPr id="21" name="直線矢印コネクタ 20"/>
          <p:cNvCxnSpPr/>
          <p:nvPr/>
        </p:nvCxnSpPr>
        <p:spPr>
          <a:xfrm>
            <a:off x="4649591" y="4065808"/>
            <a:ext cx="2240" cy="3682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6"/>
          <p:cNvSpPr txBox="1"/>
          <p:nvPr/>
        </p:nvSpPr>
        <p:spPr>
          <a:xfrm>
            <a:off x="2465985" y="5240603"/>
            <a:ext cx="1467068" cy="276999"/>
          </a:xfrm>
          <a:prstGeom prst="rect">
            <a:avLst/>
          </a:prstGeom>
          <a:solidFill>
            <a:sysClr val="window" lastClr="FFFFFF"/>
          </a:solidFill>
          <a:ln w="1270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dirty="0"/>
              <a:t>仮ボルトを抜いた穴</a:t>
            </a:r>
          </a:p>
        </p:txBody>
      </p:sp>
      <p:cxnSp>
        <p:nvCxnSpPr>
          <p:cNvPr id="23" name="直線矢印コネクタ 22"/>
          <p:cNvCxnSpPr/>
          <p:nvPr/>
        </p:nvCxnSpPr>
        <p:spPr>
          <a:xfrm flipH="1" flipV="1">
            <a:off x="2669581" y="4754880"/>
            <a:ext cx="245556" cy="5023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1377943" y="4410344"/>
            <a:ext cx="379295" cy="5948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19"/>
          <p:cNvSpPr txBox="1"/>
          <p:nvPr/>
        </p:nvSpPr>
        <p:spPr>
          <a:xfrm>
            <a:off x="391480" y="5012018"/>
            <a:ext cx="1685609" cy="449381"/>
          </a:xfrm>
          <a:prstGeom prst="rect">
            <a:avLst/>
          </a:prstGeom>
          <a:ln w="31750" cmpd="sng">
            <a:solidFill>
              <a:schemeClr val="tx1"/>
            </a:solidFill>
          </a:ln>
        </p:spPr>
        <p:style>
          <a:lnRef idx="2">
            <a:schemeClr val="dk1"/>
          </a:lnRef>
          <a:fillRef idx="1">
            <a:schemeClr val="lt1"/>
          </a:fillRef>
          <a:effectRef idx="0">
            <a:schemeClr val="dk1"/>
          </a:effectRef>
          <a:fontRef idx="minor">
            <a:schemeClr val="dk1"/>
          </a:fontRef>
        </p:style>
        <p:txBody>
          <a:bodyPr wrap="non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200" b="1" dirty="0"/>
              <a:t>10</a:t>
            </a:r>
            <a:r>
              <a:rPr kumimoji="1" lang="ja-JP" altLang="en-US" sz="1200" b="1" dirty="0"/>
              <a:t>㎜の隙間があり</a:t>
            </a:r>
            <a:endParaRPr kumimoji="1" lang="en-US" altLang="ja-JP" sz="1200" b="1" dirty="0"/>
          </a:p>
          <a:p>
            <a:pPr algn="ctr"/>
            <a:r>
              <a:rPr kumimoji="1" lang="ja-JP" altLang="en-US" sz="1200" b="1" dirty="0"/>
              <a:t>そこに手を添えていた</a:t>
            </a:r>
          </a:p>
        </p:txBody>
      </p:sp>
      <p:sp>
        <p:nvSpPr>
          <p:cNvPr id="29" name="テキスト ボックス 28"/>
          <p:cNvSpPr txBox="1"/>
          <p:nvPr/>
        </p:nvSpPr>
        <p:spPr>
          <a:xfrm>
            <a:off x="4279938" y="1444054"/>
            <a:ext cx="4743606" cy="1246495"/>
          </a:xfrm>
          <a:prstGeom prst="rect">
            <a:avLst/>
          </a:prstGeom>
          <a:noFill/>
        </p:spPr>
        <p:txBody>
          <a:bodyPr wrap="none" rtlCol="0">
            <a:spAutoFit/>
          </a:bodyPr>
          <a:lstStyle/>
          <a:p>
            <a:pPr>
              <a:lnSpc>
                <a:spcPts val="3000"/>
              </a:lnSpc>
            </a:pPr>
            <a:r>
              <a:rPr kumimoji="1" lang="ja-JP" altLang="en-US" sz="2000" dirty="0" smtClean="0">
                <a:latin typeface="+mn-ea"/>
              </a:rPr>
              <a:t>ﾌﾟﾚｰﾄ両端の仮ﾎﾞﾙﾄを１本抜き、本ﾎﾞﾙﾄに</a:t>
            </a:r>
            <a:endParaRPr kumimoji="1" lang="en-US" altLang="ja-JP" sz="2000" dirty="0" smtClean="0">
              <a:latin typeface="+mn-ea"/>
            </a:endParaRPr>
          </a:p>
          <a:p>
            <a:pPr>
              <a:lnSpc>
                <a:spcPts val="3000"/>
              </a:lnSpc>
            </a:pPr>
            <a:r>
              <a:rPr kumimoji="1" lang="ja-JP" altLang="en-US" sz="2000" dirty="0" smtClean="0">
                <a:latin typeface="+mn-ea"/>
              </a:rPr>
              <a:t>入替える時、２つ目のﾎﾞﾙﾄ穴に差込んだ</a:t>
            </a:r>
            <a:endParaRPr kumimoji="1" lang="en-US" altLang="ja-JP" sz="2000" dirty="0" smtClean="0">
              <a:latin typeface="+mn-ea"/>
            </a:endParaRPr>
          </a:p>
          <a:p>
            <a:pPr>
              <a:lnSpc>
                <a:spcPts val="3000"/>
              </a:lnSpc>
            </a:pPr>
            <a:r>
              <a:rPr lang="ja-JP" altLang="en-US" sz="2000" dirty="0" smtClean="0">
                <a:latin typeface="+mn-ea"/>
              </a:rPr>
              <a:t>シノが</a:t>
            </a:r>
            <a:r>
              <a:rPr kumimoji="1" lang="ja-JP" altLang="en-US" sz="2000" dirty="0" smtClean="0">
                <a:latin typeface="+mn-ea"/>
              </a:rPr>
              <a:t>外れ、ﾌﾟﾚｰﾄが１０ミリほど下がった。</a:t>
            </a:r>
            <a:endParaRPr kumimoji="1" lang="ja-JP" altLang="en-US" sz="2000" dirty="0">
              <a:latin typeface="+mn-ea"/>
            </a:endParaRPr>
          </a:p>
        </p:txBody>
      </p:sp>
      <p:pic>
        <p:nvPicPr>
          <p:cNvPr id="31" name="図 30"/>
          <p:cNvPicPr>
            <a:picLocks noChangeAspect="1"/>
          </p:cNvPicPr>
          <p:nvPr/>
        </p:nvPicPr>
        <p:blipFill>
          <a:blip r:embed="rId4"/>
          <a:stretch>
            <a:fillRect/>
          </a:stretch>
        </p:blipFill>
        <p:spPr>
          <a:xfrm>
            <a:off x="6288243" y="3068158"/>
            <a:ext cx="1896020" cy="475529"/>
          </a:xfrm>
          <a:prstGeom prst="rect">
            <a:avLst/>
          </a:prstGeom>
        </p:spPr>
      </p:pic>
      <p:sp>
        <p:nvSpPr>
          <p:cNvPr id="32" name="テキスト ボックス 31"/>
          <p:cNvSpPr txBox="1"/>
          <p:nvPr/>
        </p:nvSpPr>
        <p:spPr>
          <a:xfrm>
            <a:off x="6794981" y="2799653"/>
            <a:ext cx="785793" cy="369332"/>
          </a:xfrm>
          <a:prstGeom prst="rect">
            <a:avLst/>
          </a:prstGeom>
          <a:noFill/>
        </p:spPr>
        <p:txBody>
          <a:bodyPr wrap="none" rtlCol="0">
            <a:spAutoFit/>
          </a:bodyPr>
          <a:lstStyle/>
          <a:p>
            <a:r>
              <a:rPr kumimoji="1" lang="ja-JP" altLang="en-US" dirty="0" smtClean="0"/>
              <a:t>（シノ）</a:t>
            </a:r>
            <a:endParaRPr kumimoji="1" lang="ja-JP" altLang="en-US" dirty="0"/>
          </a:p>
        </p:txBody>
      </p:sp>
      <p:sp>
        <p:nvSpPr>
          <p:cNvPr id="33" name="大かっこ 32"/>
          <p:cNvSpPr/>
          <p:nvPr/>
        </p:nvSpPr>
        <p:spPr>
          <a:xfrm>
            <a:off x="4155310" y="1515474"/>
            <a:ext cx="4745621" cy="11221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278075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25533728"/>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01972"/>
                <a:gridCol w="1088020"/>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床面に落ちていたｽﾋﾟﾝﾄﾞﾙ鋲を踏みつけ、</a:t>
                      </a:r>
                      <a:endParaRPr kumimoji="1" lang="en-US" altLang="ja-JP" sz="2400" dirty="0" smtClean="0"/>
                    </a:p>
                    <a:p>
                      <a:r>
                        <a:rPr kumimoji="1" lang="ja-JP" altLang="en-US" sz="2400" dirty="0" smtClean="0"/>
                        <a:t>　安全靴を貫通し右足親指腹部に刺さった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㉖</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工事後片付け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H28.10.09</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歩行・移動</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31</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工場構内</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刺傷</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pic>
        <p:nvPicPr>
          <p:cNvPr id="7" name="図 6"/>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370617" y="1504704"/>
            <a:ext cx="4993770" cy="36807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図 11"/>
          <p:cNvPicPr/>
          <p:nvPr/>
        </p:nvPicPr>
        <p:blipFill>
          <a:blip r:embed="rId3" cstate="print">
            <a:lum bright="14000" contrast="40000"/>
            <a:extLst>
              <a:ext uri="{28A0092B-C50C-407E-A947-70E740481C1C}">
                <a14:useLocalDpi xmlns:a14="http://schemas.microsoft.com/office/drawing/2010/main" val="0"/>
              </a:ext>
            </a:extLst>
          </a:blip>
          <a:srcRect/>
          <a:stretch>
            <a:fillRect/>
          </a:stretch>
        </p:blipFill>
        <p:spPr bwMode="auto">
          <a:xfrm>
            <a:off x="5851627" y="1993615"/>
            <a:ext cx="919563" cy="1544532"/>
          </a:xfrm>
          <a:prstGeom prst="rect">
            <a:avLst/>
          </a:prstGeom>
          <a:noFill/>
          <a:ln>
            <a:noFill/>
          </a:ln>
        </p:spPr>
      </p:pic>
      <p:sp>
        <p:nvSpPr>
          <p:cNvPr id="13" name="正方形/長方形 12"/>
          <p:cNvSpPr/>
          <p:nvPr/>
        </p:nvSpPr>
        <p:spPr>
          <a:xfrm>
            <a:off x="6840640" y="2520242"/>
            <a:ext cx="1984839" cy="954107"/>
          </a:xfrm>
          <a:prstGeom prst="rect">
            <a:avLst/>
          </a:prstGeom>
        </p:spPr>
        <p:txBody>
          <a:bodyPr wrap="none">
            <a:spAutoFit/>
          </a:bodyPr>
          <a:lstStyle/>
          <a:p>
            <a:r>
              <a:rPr lang="ja-JP" altLang="en-US" sz="1400" dirty="0" smtClean="0"/>
              <a:t>釘部　　　</a:t>
            </a:r>
            <a:endParaRPr lang="en-US" altLang="ja-JP" sz="1400" dirty="0" smtClean="0"/>
          </a:p>
          <a:p>
            <a:r>
              <a:rPr lang="ja-JP" altLang="en-US" sz="1400" dirty="0"/>
              <a:t>　</a:t>
            </a:r>
            <a:r>
              <a:rPr lang="ja-JP" altLang="en-US" sz="1400" dirty="0" smtClean="0"/>
              <a:t>　長さ</a:t>
            </a:r>
            <a:r>
              <a:rPr lang="en-US" altLang="ja-JP" sz="1400" dirty="0" smtClean="0"/>
              <a:t>55㎜</a:t>
            </a:r>
            <a:r>
              <a:rPr lang="ja-JP" altLang="en-US" sz="1400" dirty="0" err="1" smtClean="0"/>
              <a:t>、</a:t>
            </a:r>
            <a:r>
              <a:rPr lang="ja-JP" altLang="en-US" sz="1400" dirty="0"/>
              <a:t> </a:t>
            </a:r>
            <a:r>
              <a:rPr lang="ja-JP" altLang="en-US" sz="1400" dirty="0" smtClean="0"/>
              <a:t>太さ</a:t>
            </a:r>
            <a:r>
              <a:rPr lang="en-US" altLang="ja-JP" sz="1400" dirty="0" smtClean="0"/>
              <a:t>1.6㎜</a:t>
            </a:r>
          </a:p>
          <a:p>
            <a:r>
              <a:rPr lang="ja-JP" altLang="en-US" sz="1400" dirty="0" smtClean="0"/>
              <a:t>ﾌﾟﾚｰﾄ部</a:t>
            </a:r>
            <a:endParaRPr lang="en-US" altLang="ja-JP" sz="1400" dirty="0" smtClean="0"/>
          </a:p>
          <a:p>
            <a:r>
              <a:rPr lang="ja-JP" altLang="en-US" sz="1400" dirty="0"/>
              <a:t>　</a:t>
            </a:r>
            <a:r>
              <a:rPr lang="ja-JP" altLang="en-US" sz="1400" dirty="0" smtClean="0"/>
              <a:t>　</a:t>
            </a:r>
            <a:r>
              <a:rPr lang="en-US" altLang="ja-JP" sz="1400" dirty="0" smtClean="0"/>
              <a:t>24㎜</a:t>
            </a:r>
            <a:r>
              <a:rPr lang="ja-JP" altLang="en-US" sz="1400" dirty="0" smtClean="0"/>
              <a:t>角、厚さ</a:t>
            </a:r>
            <a:r>
              <a:rPr lang="en-US" altLang="ja-JP" sz="1400" dirty="0" smtClean="0"/>
              <a:t>0.5㎜</a:t>
            </a:r>
            <a:endParaRPr lang="ja-JP" altLang="en-US" sz="1400" dirty="0"/>
          </a:p>
        </p:txBody>
      </p:sp>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5" name="テキスト ボックス 14"/>
          <p:cNvSpPr txBox="1"/>
          <p:nvPr/>
        </p:nvSpPr>
        <p:spPr>
          <a:xfrm>
            <a:off x="6055481" y="1350527"/>
            <a:ext cx="2670924" cy="584775"/>
          </a:xfrm>
          <a:prstGeom prst="rect">
            <a:avLst/>
          </a:prstGeom>
          <a:noFill/>
        </p:spPr>
        <p:txBody>
          <a:bodyPr wrap="none" rtlCol="0">
            <a:spAutoFit/>
          </a:bodyPr>
          <a:lstStyle/>
          <a:p>
            <a:r>
              <a:rPr kumimoji="1" lang="ja-JP" altLang="en-US" sz="1600" b="1" dirty="0" smtClean="0">
                <a:latin typeface="+mn-ea"/>
              </a:rPr>
              <a:t>スピンドル鋲</a:t>
            </a:r>
            <a:endParaRPr kumimoji="1" lang="en-US" altLang="ja-JP" sz="1600" b="1" dirty="0" smtClean="0">
              <a:latin typeface="+mn-ea"/>
            </a:endParaRPr>
          </a:p>
          <a:p>
            <a:r>
              <a:rPr lang="ja-JP" altLang="en-US" sz="1600" b="1" dirty="0">
                <a:latin typeface="+mn-ea"/>
              </a:rPr>
              <a:t>　</a:t>
            </a:r>
            <a:r>
              <a:rPr lang="ja-JP" altLang="en-US" sz="1600" b="1" dirty="0" smtClean="0">
                <a:latin typeface="+mn-ea"/>
              </a:rPr>
              <a:t>（防音シート貼付け用資材）</a:t>
            </a:r>
            <a:endParaRPr kumimoji="1" lang="ja-JP" altLang="en-US" sz="1600" b="1" dirty="0">
              <a:latin typeface="+mn-ea"/>
            </a:endParaRPr>
          </a:p>
        </p:txBody>
      </p:sp>
      <p:sp>
        <p:nvSpPr>
          <p:cNvPr id="16" name="角丸四角形 15"/>
          <p:cNvSpPr/>
          <p:nvPr/>
        </p:nvSpPr>
        <p:spPr>
          <a:xfrm>
            <a:off x="5474825" y="3677486"/>
            <a:ext cx="3426107" cy="1783914"/>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１．資機材の整理整頓（４</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S)</a:t>
            </a: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２．歩行時の足元確認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３．作業方法の見直し</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（危険な資材を使わない方法検討）</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294983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802606465"/>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規律訓練（リハーサル）で駆け足移動した</a:t>
                      </a:r>
                      <a:endParaRPr kumimoji="1" lang="en-US" altLang="ja-JP" sz="2400" dirty="0" smtClean="0"/>
                    </a:p>
                    <a:p>
                      <a:r>
                        <a:rPr kumimoji="1" lang="ja-JP" altLang="en-US" sz="2400" dirty="0" smtClean="0"/>
                        <a:t>　時に足がつっぱり、転倒して右膝を受傷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㉗</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規律訓練</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H28.10.22</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歩行・移動</a:t>
                      </a:r>
                      <a:r>
                        <a:rPr kumimoji="1" lang="ja-JP" altLang="en-US" sz="1200" dirty="0" smtClean="0">
                          <a:latin typeface="+mn-ea"/>
                          <a:ea typeface="+mn-ea"/>
                        </a:rPr>
                        <a:t>（駆け足）</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19</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構内広場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右</a:t>
                      </a:r>
                      <a:r>
                        <a:rPr kumimoji="1" lang="ja-JP" altLang="en-US" sz="1400" dirty="0" err="1" smtClean="0">
                          <a:latin typeface="+mn-ea"/>
                          <a:ea typeface="+mn-ea"/>
                        </a:rPr>
                        <a:t>ひざ</a:t>
                      </a:r>
                      <a:r>
                        <a:rPr kumimoji="1" lang="ja-JP" altLang="en-US" sz="1400" dirty="0" smtClean="0">
                          <a:latin typeface="+mn-ea"/>
                          <a:ea typeface="+mn-ea"/>
                        </a:rPr>
                        <a:t>打撲</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266480" y="1409537"/>
            <a:ext cx="3553428" cy="1970272"/>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１．体に異常を感じた時には、</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無理をせず責任者に申し出る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２．事前の声掛け</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体調確認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３．準備体操、ストレッチの励行</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2297418" y="3272504"/>
            <a:ext cx="1326004" cy="369332"/>
          </a:xfrm>
          <a:prstGeom prst="rect">
            <a:avLst/>
          </a:prstGeom>
          <a:noFill/>
        </p:spPr>
        <p:txBody>
          <a:bodyPr wrap="none" rtlCol="0">
            <a:spAutoFit/>
          </a:bodyPr>
          <a:lstStyle/>
          <a:p>
            <a:r>
              <a:rPr kumimoji="1" lang="ja-JP" altLang="en-US" dirty="0" smtClean="0">
                <a:latin typeface="HGP創英角ﾎﾟｯﾌﾟ体" panose="040B0A00000000000000" pitchFamily="50" charset="-128"/>
                <a:ea typeface="HGP創英角ﾎﾟｯﾌﾟ体" panose="040B0A00000000000000" pitchFamily="50" charset="-128"/>
              </a:rPr>
              <a:t>駆け足移動</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868495" y="3988911"/>
            <a:ext cx="2419252" cy="1246495"/>
          </a:xfrm>
          <a:prstGeom prst="rect">
            <a:avLst/>
          </a:prstGeom>
          <a:noFill/>
        </p:spPr>
        <p:txBody>
          <a:bodyPr wrap="none" rtlCol="0">
            <a:spAutoFit/>
          </a:bodyPr>
          <a:lstStyle/>
          <a:p>
            <a:pPr>
              <a:lnSpc>
                <a:spcPts val="3000"/>
              </a:lnSpc>
            </a:pPr>
            <a:r>
              <a:rPr kumimoji="1" lang="ja-JP" altLang="en-US" sz="2000" dirty="0" smtClean="0">
                <a:latin typeface="+mn-ea"/>
              </a:rPr>
              <a:t>駆け足移動の途中、</a:t>
            </a:r>
            <a:endParaRPr kumimoji="1" lang="en-US" altLang="ja-JP" sz="2000" dirty="0" smtClean="0">
              <a:latin typeface="+mn-ea"/>
            </a:endParaRPr>
          </a:p>
          <a:p>
            <a:pPr>
              <a:lnSpc>
                <a:spcPts val="3000"/>
              </a:lnSpc>
            </a:pPr>
            <a:r>
              <a:rPr lang="ja-JP" altLang="en-US" sz="2000" dirty="0">
                <a:latin typeface="+mn-ea"/>
              </a:rPr>
              <a:t>右足首</a:t>
            </a:r>
            <a:r>
              <a:rPr lang="ja-JP" altLang="en-US" sz="2000" dirty="0" smtClean="0">
                <a:latin typeface="+mn-ea"/>
              </a:rPr>
              <a:t>がつっぱって</a:t>
            </a:r>
            <a:endParaRPr lang="en-US" altLang="ja-JP" sz="2000" dirty="0" smtClean="0">
              <a:latin typeface="+mn-ea"/>
            </a:endParaRPr>
          </a:p>
          <a:p>
            <a:pPr>
              <a:lnSpc>
                <a:spcPts val="3000"/>
              </a:lnSpc>
            </a:pPr>
            <a:r>
              <a:rPr kumimoji="1" lang="ja-JP" altLang="en-US" sz="2000" dirty="0" smtClean="0">
                <a:latin typeface="+mn-ea"/>
              </a:rPr>
              <a:t>そのまま</a:t>
            </a:r>
            <a:r>
              <a:rPr kumimoji="1" lang="ja-JP" altLang="en-US" sz="2000" dirty="0">
                <a:latin typeface="+mn-ea"/>
              </a:rPr>
              <a:t>前方</a:t>
            </a:r>
            <a:r>
              <a:rPr kumimoji="1" lang="ja-JP" altLang="en-US" sz="2000" dirty="0" smtClean="0">
                <a:latin typeface="+mn-ea"/>
              </a:rPr>
              <a:t>へ転倒</a:t>
            </a:r>
            <a:endParaRPr kumimoji="1" lang="ja-JP" altLang="en-US" sz="2000" dirty="0">
              <a:latin typeface="+mn-ea"/>
            </a:endParaRPr>
          </a:p>
        </p:txBody>
      </p:sp>
      <p:sp>
        <p:nvSpPr>
          <p:cNvPr id="20" name="大かっこ 19"/>
          <p:cNvSpPr/>
          <p:nvPr/>
        </p:nvSpPr>
        <p:spPr>
          <a:xfrm>
            <a:off x="746065" y="4071302"/>
            <a:ext cx="2668467" cy="11221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 name="図 2"/>
          <p:cNvPicPr>
            <a:picLocks noChangeAspect="1"/>
          </p:cNvPicPr>
          <p:nvPr/>
        </p:nvPicPr>
        <p:blipFill rotWithShape="1">
          <a:blip r:embed="rId2"/>
          <a:srcRect b="12921"/>
          <a:stretch/>
        </p:blipFill>
        <p:spPr>
          <a:xfrm>
            <a:off x="1439618" y="1479161"/>
            <a:ext cx="2462997" cy="1629799"/>
          </a:xfrm>
          <a:prstGeom prst="rect">
            <a:avLst/>
          </a:prstGeom>
        </p:spPr>
      </p:pic>
      <p:pic>
        <p:nvPicPr>
          <p:cNvPr id="15" name="図 14"/>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0174"/>
                    </a14:imgEffect>
                    <a14:imgEffect>
                      <a14:brightnessContrast bright="20000" contrast="-20000"/>
                    </a14:imgEffect>
                  </a14:imgLayer>
                </a14:imgProps>
              </a:ext>
            </a:extLst>
          </a:blip>
          <a:srcRect b="5131"/>
          <a:stretch/>
        </p:blipFill>
        <p:spPr>
          <a:xfrm>
            <a:off x="4074689" y="3641836"/>
            <a:ext cx="2462997" cy="1775604"/>
          </a:xfrm>
          <a:prstGeom prst="rect">
            <a:avLst/>
          </a:prstGeom>
        </p:spPr>
      </p:pic>
      <p:sp>
        <p:nvSpPr>
          <p:cNvPr id="10" name="右矢印 9"/>
          <p:cNvSpPr/>
          <p:nvPr/>
        </p:nvSpPr>
        <p:spPr>
          <a:xfrm rot="2400000">
            <a:off x="3590026" y="3058470"/>
            <a:ext cx="1076445" cy="625033"/>
          </a:xfrm>
          <a:prstGeom prst="rightArrow">
            <a:avLst>
              <a:gd name="adj1" fmla="val 50000"/>
              <a:gd name="adj2" fmla="val 81481"/>
            </a:avLst>
          </a:prstGeom>
          <a:solidFill>
            <a:schemeClr val="accent2">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8303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56309253"/>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感電</a:t>
                      </a:r>
                      <a:endParaRPr kumimoji="1" lang="ja-JP" altLang="en-US" sz="2800" dirty="0"/>
                    </a:p>
                  </a:txBody>
                  <a:tcPr anchor="ctr">
                    <a:solidFill>
                      <a:srgbClr val="CDACE6"/>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電源系統切替作業で切断する幹線を誤り、</a:t>
                      </a:r>
                      <a:r>
                        <a:rPr kumimoji="1" lang="en-US" altLang="ja-JP" sz="2400" dirty="0" smtClean="0"/>
                        <a:t/>
                      </a:r>
                      <a:br>
                        <a:rPr kumimoji="1" lang="en-US" altLang="ja-JP" sz="2400" dirty="0" smtClean="0"/>
                      </a:br>
                      <a:r>
                        <a:rPr kumimoji="1" lang="ja-JP" altLang="en-US" sz="2400" dirty="0" smtClean="0"/>
                        <a:t>　活線を切断して火花が出た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㉘</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電源系統切替</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感電</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H28.10.23</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配線切断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事務館</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ヒヤリ</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en-US" altLang="ja-JP" sz="1400" dirty="0" smtClean="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919241" y="3140176"/>
            <a:ext cx="3911751" cy="2233913"/>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１．検電の徹底・習慣化</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２．切断手順の見直し</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３．</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変化点が発生時の適切な対応</a:t>
            </a:r>
            <a:endParaRPr lang="en-US" altLang="ja-JP"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・作業を止め、関係者に連絡・</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相談</a:t>
            </a:r>
            <a:endParaRPr lang="en-US" altLang="ja-JP"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安全確保を確認して作業</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再開</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20" name="大かっこ 19"/>
          <p:cNvSpPr/>
          <p:nvPr/>
        </p:nvSpPr>
        <p:spPr>
          <a:xfrm>
            <a:off x="219901" y="4257133"/>
            <a:ext cx="4514144" cy="1229192"/>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dirty="0" smtClean="0"/>
              <a:t> </a:t>
            </a:r>
            <a:endParaRPr kumimoji="1" lang="ja-JP" altLang="en-US" dirty="0"/>
          </a:p>
        </p:txBody>
      </p:sp>
      <p:sp>
        <p:nvSpPr>
          <p:cNvPr id="22" name="テキスト ボックス 21"/>
          <p:cNvSpPr txBox="1"/>
          <p:nvPr/>
        </p:nvSpPr>
        <p:spPr>
          <a:xfrm>
            <a:off x="315083" y="4239830"/>
            <a:ext cx="4418962" cy="1246495"/>
          </a:xfrm>
          <a:prstGeom prst="rect">
            <a:avLst/>
          </a:prstGeom>
          <a:noFill/>
        </p:spPr>
        <p:txBody>
          <a:bodyPr wrap="square" rtlCol="0">
            <a:spAutoFit/>
          </a:bodyPr>
          <a:lstStyle/>
          <a:p>
            <a:pPr>
              <a:lnSpc>
                <a:spcPts val="3000"/>
              </a:lnSpc>
            </a:pPr>
            <a:r>
              <a:rPr lang="ja-JP" altLang="en-US" sz="2000" dirty="0" smtClean="0">
                <a:latin typeface="+mn-ea"/>
              </a:rPr>
              <a:t>切断する幹線を間違えて活線に切断</a:t>
            </a:r>
            <a:r>
              <a:rPr lang="en-US" altLang="ja-JP" sz="2000" dirty="0" smtClean="0">
                <a:latin typeface="+mn-ea"/>
              </a:rPr>
              <a:t/>
            </a:r>
            <a:br>
              <a:rPr lang="en-US" altLang="ja-JP" sz="2000" dirty="0" smtClean="0">
                <a:latin typeface="+mn-ea"/>
              </a:rPr>
            </a:br>
            <a:r>
              <a:rPr lang="ja-JP" altLang="en-US" sz="2000" dirty="0" smtClean="0">
                <a:latin typeface="+mn-ea"/>
              </a:rPr>
              <a:t>位置のﾏｰｷﾝｸﾞをしてしまった。 ﾏｰｷﾝｸﾞに従って切断したところ火花が出た。</a:t>
            </a:r>
            <a:endParaRPr kumimoji="1" lang="ja-JP" altLang="en-US" sz="2000" dirty="0">
              <a:latin typeface="+mn-ea"/>
            </a:endParaRPr>
          </a:p>
        </p:txBody>
      </p:sp>
      <p:sp>
        <p:nvSpPr>
          <p:cNvPr id="10" name="テキスト ボックス 4"/>
          <p:cNvSpPr txBox="1"/>
          <p:nvPr/>
        </p:nvSpPr>
        <p:spPr>
          <a:xfrm>
            <a:off x="5085832" y="1429644"/>
            <a:ext cx="3039596" cy="1464027"/>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dirty="0">
                <a:latin typeface="+mn-ea"/>
              </a:rPr>
              <a:t>「</a:t>
            </a:r>
            <a:r>
              <a:rPr kumimoji="1" lang="en-US" altLang="ja-JP" sz="1800" dirty="0">
                <a:latin typeface="+mn-ea"/>
              </a:rPr>
              <a:t>B</a:t>
            </a:r>
            <a:r>
              <a:rPr kumimoji="1" lang="ja-JP" altLang="en-US" sz="1800" dirty="0">
                <a:latin typeface="+mn-ea"/>
              </a:rPr>
              <a:t>系</a:t>
            </a:r>
            <a:r>
              <a:rPr kumimoji="1" lang="en-US" altLang="ja-JP" sz="1800" dirty="0">
                <a:latin typeface="+mn-ea"/>
              </a:rPr>
              <a:t>S</a:t>
            </a:r>
            <a:r>
              <a:rPr kumimoji="1" lang="ja-JP" altLang="en-US" sz="1800" dirty="0">
                <a:latin typeface="+mn-ea"/>
              </a:rPr>
              <a:t>相線」と「</a:t>
            </a:r>
            <a:r>
              <a:rPr kumimoji="1" lang="en-US" altLang="ja-JP" sz="1800" dirty="0">
                <a:latin typeface="+mn-ea"/>
              </a:rPr>
              <a:t>C</a:t>
            </a:r>
            <a:r>
              <a:rPr kumimoji="1" lang="ja-JP" altLang="en-US" sz="1800" dirty="0" smtClean="0">
                <a:latin typeface="+mn-ea"/>
              </a:rPr>
              <a:t>系</a:t>
            </a:r>
            <a:r>
              <a:rPr kumimoji="1" lang="en-US" altLang="ja-JP" sz="1800" dirty="0" smtClean="0">
                <a:latin typeface="+mn-ea"/>
              </a:rPr>
              <a:t>S</a:t>
            </a:r>
            <a:r>
              <a:rPr kumimoji="1" lang="ja-JP" altLang="en-US" sz="1800" dirty="0">
                <a:latin typeface="+mn-ea"/>
              </a:rPr>
              <a:t>相線」</a:t>
            </a:r>
            <a:r>
              <a:rPr kumimoji="1" lang="ja-JP" altLang="en-US" sz="1800" dirty="0" smtClean="0">
                <a:latin typeface="+mn-ea"/>
              </a:rPr>
              <a:t>を</a:t>
            </a:r>
            <a:endParaRPr kumimoji="1" lang="en-US" altLang="ja-JP" sz="1800" dirty="0" smtClean="0">
              <a:latin typeface="+mn-ea"/>
            </a:endParaRPr>
          </a:p>
          <a:p>
            <a:r>
              <a:rPr kumimoji="1" lang="ja-JP" altLang="en-US" sz="1800" dirty="0" smtClean="0">
                <a:latin typeface="+mn-ea"/>
              </a:rPr>
              <a:t>間違えて切断のﾏｰｷﾝｸﾞ</a:t>
            </a:r>
            <a:r>
              <a:rPr kumimoji="1" lang="ja-JP" altLang="en-US" sz="1800" dirty="0">
                <a:latin typeface="+mn-ea"/>
              </a:rPr>
              <a:t>を</a:t>
            </a:r>
            <a:r>
              <a:rPr kumimoji="1" lang="ja-JP" altLang="en-US" sz="1800" dirty="0" smtClean="0">
                <a:latin typeface="+mn-ea"/>
              </a:rPr>
              <a:t>し、</a:t>
            </a:r>
            <a:endParaRPr kumimoji="1" lang="en-US" altLang="ja-JP" sz="1800" dirty="0" smtClean="0">
              <a:latin typeface="+mn-ea"/>
            </a:endParaRPr>
          </a:p>
          <a:p>
            <a:r>
              <a:rPr kumimoji="1" lang="en-US" altLang="ja-JP" sz="1800" dirty="0" smtClean="0">
                <a:latin typeface="+mn-ea"/>
              </a:rPr>
              <a:t>C</a:t>
            </a:r>
            <a:r>
              <a:rPr kumimoji="1" lang="ja-JP" altLang="en-US" sz="1800" dirty="0">
                <a:latin typeface="+mn-ea"/>
              </a:rPr>
              <a:t>系</a:t>
            </a:r>
            <a:r>
              <a:rPr kumimoji="1" lang="en-US" altLang="ja-JP" sz="1800" dirty="0">
                <a:latin typeface="+mn-ea"/>
              </a:rPr>
              <a:t>S</a:t>
            </a:r>
            <a:r>
              <a:rPr kumimoji="1" lang="ja-JP" altLang="en-US" sz="1800" dirty="0">
                <a:latin typeface="+mn-ea"/>
              </a:rPr>
              <a:t>相線（活線）</a:t>
            </a:r>
            <a:r>
              <a:rPr kumimoji="1" lang="ja-JP" altLang="en-US" sz="1800" dirty="0" smtClean="0">
                <a:latin typeface="+mn-ea"/>
              </a:rPr>
              <a:t>を切断して</a:t>
            </a:r>
            <a:endParaRPr kumimoji="1" lang="en-US" altLang="ja-JP" sz="1800" dirty="0" smtClean="0">
              <a:latin typeface="+mn-ea"/>
            </a:endParaRPr>
          </a:p>
          <a:p>
            <a:r>
              <a:rPr kumimoji="1" lang="ja-JP" altLang="en-US" sz="1800" dirty="0" smtClean="0">
                <a:latin typeface="+mn-ea"/>
              </a:rPr>
              <a:t>しまった</a:t>
            </a:r>
            <a:endParaRPr kumimoji="1" lang="ja-JP" altLang="en-US" sz="1800" dirty="0">
              <a:latin typeface="+mn-ea"/>
            </a:endParaRPr>
          </a:p>
        </p:txBody>
      </p:sp>
      <p:pic>
        <p:nvPicPr>
          <p:cNvPr id="6" name="図 5"/>
          <p:cNvPicPr>
            <a:picLocks noChangeAspect="1"/>
          </p:cNvPicPr>
          <p:nvPr/>
        </p:nvPicPr>
        <p:blipFill>
          <a:blip r:embed="rId2"/>
          <a:stretch>
            <a:fillRect/>
          </a:stretch>
        </p:blipFill>
        <p:spPr>
          <a:xfrm>
            <a:off x="579771" y="1373474"/>
            <a:ext cx="3889585" cy="2883658"/>
          </a:xfrm>
          <a:prstGeom prst="rect">
            <a:avLst/>
          </a:prstGeom>
        </p:spPr>
      </p:pic>
    </p:spTree>
    <p:extLst>
      <p:ext uri="{BB962C8B-B14F-4D97-AF65-F5344CB8AC3E}">
        <p14:creationId xmlns:p14="http://schemas.microsoft.com/office/powerpoint/2010/main" val="3607541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133713633"/>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その他</a:t>
                      </a:r>
                      <a:endParaRPr kumimoji="1" lang="ja-JP" altLang="en-US" sz="2800" dirty="0"/>
                    </a:p>
                  </a:txBody>
                  <a:tcPr anchor="ctr">
                    <a:solidFill>
                      <a:schemeClr val="bg1"/>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ﾀﾞｸﾄ搬出作業で、切断したﾀﾞｸﾄを作業着に</a:t>
                      </a:r>
                      <a:endParaRPr kumimoji="1" lang="en-US" altLang="ja-JP" sz="2400" dirty="0" smtClean="0"/>
                    </a:p>
                    <a:p>
                      <a:pPr algn="l"/>
                      <a:r>
                        <a:rPr kumimoji="1" lang="ja-JP" altLang="en-US" sz="2400" dirty="0" smtClean="0"/>
                        <a:t>　引っ掛け、右手首を切った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②</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ダクト撤去・搬出</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H28.04.25</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搬出作業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33</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塗装ﾌﾞｰｽ撤去現場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3</a:t>
                      </a:r>
                      <a:r>
                        <a:rPr kumimoji="1" lang="ja-JP" altLang="en-US" sz="1400" dirty="0" smtClean="0">
                          <a:latin typeface="+mn-ea"/>
                          <a:ea typeface="+mn-ea"/>
                        </a:rPr>
                        <a:t>日間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小指神経・腱の切断</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434312" y="2686389"/>
            <a:ext cx="3501345" cy="2830530"/>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１．荷の状態・形状に合った荷役</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手順の確認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① 操作しやすい荷の形状</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（大きさ、断面養生など）</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② 安定した足場の確保</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③ 適切な保護具（切創防止用）</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２．準備作業・付帯作業を含めた</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ＲＡと対応</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2"/>
          <a:stretch>
            <a:fillRect/>
          </a:stretch>
        </p:blipFill>
        <p:spPr>
          <a:xfrm>
            <a:off x="186747" y="1286889"/>
            <a:ext cx="5218628" cy="3926164"/>
          </a:xfrm>
          <a:prstGeom prst="rect">
            <a:avLst/>
          </a:prstGeom>
        </p:spPr>
      </p:pic>
      <p:sp>
        <p:nvSpPr>
          <p:cNvPr id="46" name="四角形吹き出し 45"/>
          <p:cNvSpPr/>
          <p:nvPr/>
        </p:nvSpPr>
        <p:spPr>
          <a:xfrm>
            <a:off x="4091128" y="2020621"/>
            <a:ext cx="1464721" cy="671423"/>
          </a:xfrm>
          <a:prstGeom prst="wedgeRectCallout">
            <a:avLst>
              <a:gd name="adj1" fmla="val -77535"/>
              <a:gd name="adj2" fmla="val 66688"/>
            </a:avLst>
          </a:prstGeom>
          <a:solidFill>
            <a:sysClr val="window" lastClr="FFFFFF"/>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600" b="1" dirty="0">
                <a:solidFill>
                  <a:srgbClr val="FF0000"/>
                </a:solidFill>
              </a:rPr>
              <a:t>右腕内側の小指の腱を裂傷</a:t>
            </a:r>
          </a:p>
        </p:txBody>
      </p:sp>
      <p:sp>
        <p:nvSpPr>
          <p:cNvPr id="42" name="テキスト ボックス 41"/>
          <p:cNvSpPr txBox="1"/>
          <p:nvPr/>
        </p:nvSpPr>
        <p:spPr>
          <a:xfrm>
            <a:off x="5476819" y="1356749"/>
            <a:ext cx="3520863" cy="646331"/>
          </a:xfrm>
          <a:prstGeom prst="rect">
            <a:avLst/>
          </a:prstGeom>
          <a:noFill/>
        </p:spPr>
        <p:txBody>
          <a:bodyPr wrap="square" rtlCol="0">
            <a:spAutoFit/>
          </a:bodyPr>
          <a:lstStyle/>
          <a:p>
            <a:pPr algn="just"/>
            <a:r>
              <a:rPr lang="ja-JP" altLang="en-US" dirty="0" smtClean="0">
                <a:latin typeface="ＭＳ Ｐゴシック" panose="020B0600070205080204" pitchFamily="50" charset="-128"/>
                <a:ea typeface="ＭＳ Ｐゴシック" panose="020B0600070205080204" pitchFamily="50" charset="-128"/>
              </a:rPr>
              <a:t>セーパーソーで切断</a:t>
            </a:r>
            <a:endParaRPr lang="en-US" altLang="ja-JP" dirty="0" smtClean="0">
              <a:latin typeface="ＭＳ Ｐゴシック" panose="020B0600070205080204" pitchFamily="50" charset="-128"/>
              <a:ea typeface="ＭＳ Ｐゴシック" panose="020B0600070205080204" pitchFamily="50" charset="-128"/>
            </a:endParaRPr>
          </a:p>
          <a:p>
            <a:pPr algn="just"/>
            <a:r>
              <a:rPr lang="ja-JP" altLang="en-US" dirty="0" smtClean="0">
                <a:latin typeface="ＭＳ Ｐゴシック" panose="020B0600070205080204" pitchFamily="50" charset="-128"/>
                <a:ea typeface="ＭＳ Ｐゴシック" panose="020B0600070205080204" pitchFamily="50" charset="-128"/>
              </a:rPr>
              <a:t>（切断面</a:t>
            </a:r>
            <a:r>
              <a:rPr lang="ja-JP" altLang="en-US" dirty="0">
                <a:latin typeface="ＭＳ Ｐゴシック" panose="020B0600070205080204" pitchFamily="50" charset="-128"/>
                <a:ea typeface="ＭＳ Ｐゴシック" panose="020B0600070205080204" pitchFamily="50" charset="-128"/>
              </a:rPr>
              <a:t>が</a:t>
            </a:r>
            <a:r>
              <a:rPr lang="ja-JP" altLang="en-US" dirty="0" smtClean="0">
                <a:latin typeface="ＭＳ Ｐゴシック" panose="020B0600070205080204" pitchFamily="50" charset="-128"/>
                <a:ea typeface="ＭＳ Ｐゴシック" panose="020B0600070205080204" pitchFamily="50" charset="-128"/>
              </a:rPr>
              <a:t>鋭利の状態で搬出）</a:t>
            </a:r>
            <a:endParaRPr lang="en-US" altLang="ja-JP" dirty="0" smtClean="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34893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949573980"/>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濡れた床面で足が滑って転倒し、床で</a:t>
                      </a:r>
                      <a:endParaRPr kumimoji="1" lang="en-US" altLang="ja-JP" sz="2400" dirty="0" smtClean="0"/>
                    </a:p>
                    <a:p>
                      <a:r>
                        <a:rPr kumimoji="1" lang="ja-JP" altLang="en-US" sz="2400" dirty="0" smtClean="0"/>
                        <a:t>　右手の親指付け根を強く打った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㉙</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料理盛り付け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H28.10.24</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歩行・移動</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53</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女</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寮食堂</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2</a:t>
                      </a:r>
                      <a:r>
                        <a:rPr kumimoji="1" lang="ja-JP" altLang="en-US" sz="1400" dirty="0" smtClean="0">
                          <a:latin typeface="+mn-ea"/>
                          <a:ea typeface="+mn-ea"/>
                        </a:rPr>
                        <a:t>ヶ月間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右橈骨遠位端骨折</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074289" y="3993267"/>
            <a:ext cx="4803002" cy="1551006"/>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１．歩行時は</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、周囲</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・足元に十分注意を払う</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２．履物の検討</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（当該場所はﾎｰﾙ用サンダル指定）</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３</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職場内の危険個所</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の洗い出しと対策推進</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grpSp>
        <p:nvGrpSpPr>
          <p:cNvPr id="2" name="グループ化 1"/>
          <p:cNvGrpSpPr/>
          <p:nvPr/>
        </p:nvGrpSpPr>
        <p:grpSpPr>
          <a:xfrm>
            <a:off x="324074" y="4098807"/>
            <a:ext cx="3657617" cy="1204567"/>
            <a:chOff x="746065" y="3988911"/>
            <a:chExt cx="2668467" cy="1204567"/>
          </a:xfrm>
        </p:grpSpPr>
        <p:sp>
          <p:nvSpPr>
            <p:cNvPr id="19" name="テキスト ボックス 18"/>
            <p:cNvSpPr txBox="1"/>
            <p:nvPr/>
          </p:nvSpPr>
          <p:spPr>
            <a:xfrm>
              <a:off x="868495" y="3988911"/>
              <a:ext cx="127681" cy="477054"/>
            </a:xfrm>
            <a:prstGeom prst="rect">
              <a:avLst/>
            </a:prstGeom>
            <a:noFill/>
          </p:spPr>
          <p:txBody>
            <a:bodyPr wrap="none" rtlCol="0">
              <a:spAutoFit/>
            </a:bodyPr>
            <a:lstStyle/>
            <a:p>
              <a:pPr>
                <a:lnSpc>
                  <a:spcPts val="3000"/>
                </a:lnSpc>
              </a:pPr>
              <a:endParaRPr kumimoji="1" lang="en-US" altLang="ja-JP" sz="2000" dirty="0" smtClean="0">
                <a:latin typeface="+mn-ea"/>
              </a:endParaRPr>
            </a:p>
          </p:txBody>
        </p:sp>
        <p:sp>
          <p:nvSpPr>
            <p:cNvPr id="20" name="大かっこ 19"/>
            <p:cNvSpPr/>
            <p:nvPr/>
          </p:nvSpPr>
          <p:spPr>
            <a:xfrm>
              <a:off x="746065" y="4071302"/>
              <a:ext cx="2668467" cy="11221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13" name="図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89" y="1359552"/>
            <a:ext cx="2400302" cy="2938650"/>
          </a:xfrm>
          <a:prstGeom prst="roundRect">
            <a:avLst>
              <a:gd name="adj" fmla="val 22936"/>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円/楕円 14"/>
          <p:cNvSpPr/>
          <p:nvPr/>
        </p:nvSpPr>
        <p:spPr>
          <a:xfrm>
            <a:off x="7480371" y="3158615"/>
            <a:ext cx="1200151" cy="997957"/>
          </a:xfrm>
          <a:prstGeom prst="ellipse">
            <a:avLst/>
          </a:prstGeom>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400" b="1" dirty="0">
                <a:solidFill>
                  <a:schemeClr val="bg1"/>
                </a:solidFill>
                <a:effectLst>
                  <a:outerShdw blurRad="38100" dist="38100" dir="2700000" algn="tl">
                    <a:srgbClr val="000000">
                      <a:alpha val="43137"/>
                    </a:srgbClr>
                  </a:outerShdw>
                </a:effectLst>
              </a:rPr>
              <a:t>濡</a:t>
            </a:r>
          </a:p>
        </p:txBody>
      </p:sp>
      <p:pic>
        <p:nvPicPr>
          <p:cNvPr id="3" name="図 2"/>
          <p:cNvPicPr>
            <a:picLocks noChangeAspect="1"/>
          </p:cNvPicPr>
          <p:nvPr/>
        </p:nvPicPr>
        <p:blipFill>
          <a:blip r:embed="rId3"/>
          <a:stretch>
            <a:fillRect/>
          </a:stretch>
        </p:blipFill>
        <p:spPr>
          <a:xfrm>
            <a:off x="4338878" y="1308275"/>
            <a:ext cx="1944793" cy="1621677"/>
          </a:xfrm>
          <a:prstGeom prst="rect">
            <a:avLst/>
          </a:prstGeom>
          <a:ln>
            <a:solidFill>
              <a:srgbClr val="000000"/>
            </a:solidFill>
          </a:ln>
        </p:spPr>
      </p:pic>
      <p:sp>
        <p:nvSpPr>
          <p:cNvPr id="4" name="円/楕円 3"/>
          <p:cNvSpPr/>
          <p:nvPr/>
        </p:nvSpPr>
        <p:spPr>
          <a:xfrm>
            <a:off x="5474825" y="1748712"/>
            <a:ext cx="636607" cy="518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2100000">
            <a:off x="6102736" y="2309443"/>
            <a:ext cx="810478" cy="242076"/>
          </a:xfrm>
          <a:prstGeom prst="rightArrow">
            <a:avLst>
              <a:gd name="adj1" fmla="val 50000"/>
              <a:gd name="adj2" fmla="val 81481"/>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27626" y="4056879"/>
            <a:ext cx="3456395" cy="1246495"/>
          </a:xfrm>
          <a:prstGeom prst="rect">
            <a:avLst/>
          </a:prstGeom>
          <a:noFill/>
        </p:spPr>
        <p:txBody>
          <a:bodyPr wrap="none" rtlCol="0">
            <a:spAutoFit/>
          </a:bodyPr>
          <a:lstStyle/>
          <a:p>
            <a:pPr>
              <a:lnSpc>
                <a:spcPts val="3000"/>
              </a:lnSpc>
            </a:pPr>
            <a:r>
              <a:rPr lang="ja-JP" altLang="en-US" sz="2000" dirty="0">
                <a:latin typeface="+mn-ea"/>
              </a:rPr>
              <a:t>厨房</a:t>
            </a:r>
            <a:r>
              <a:rPr lang="ja-JP" altLang="en-US" sz="2000" dirty="0" smtClean="0">
                <a:latin typeface="+mn-ea"/>
              </a:rPr>
              <a:t>から食堂ﾎｰﾙに食器を</a:t>
            </a:r>
            <a:endParaRPr lang="en-US" altLang="ja-JP" sz="2000" dirty="0" smtClean="0">
              <a:latin typeface="+mn-ea"/>
            </a:endParaRPr>
          </a:p>
          <a:p>
            <a:pPr>
              <a:lnSpc>
                <a:spcPts val="3000"/>
              </a:lnSpc>
            </a:pPr>
            <a:r>
              <a:rPr kumimoji="1" lang="ja-JP" altLang="en-US" sz="2000" dirty="0">
                <a:latin typeface="+mn-ea"/>
              </a:rPr>
              <a:t>と</a:t>
            </a:r>
            <a:r>
              <a:rPr kumimoji="1" lang="ja-JP" altLang="en-US" sz="2000" dirty="0" smtClean="0">
                <a:latin typeface="+mn-ea"/>
              </a:rPr>
              <a:t>りに移動した際、ﾎｰﾙの床が</a:t>
            </a:r>
            <a:endParaRPr kumimoji="1" lang="en-US" altLang="ja-JP" sz="2000" dirty="0" smtClean="0">
              <a:latin typeface="+mn-ea"/>
            </a:endParaRPr>
          </a:p>
          <a:p>
            <a:pPr>
              <a:lnSpc>
                <a:spcPts val="3000"/>
              </a:lnSpc>
            </a:pPr>
            <a:r>
              <a:rPr lang="ja-JP" altLang="en-US" sz="2000" dirty="0">
                <a:latin typeface="+mn-ea"/>
              </a:rPr>
              <a:t>濡</a:t>
            </a:r>
            <a:r>
              <a:rPr lang="ja-JP" altLang="en-US" sz="2000" dirty="0" smtClean="0">
                <a:latin typeface="+mn-ea"/>
              </a:rPr>
              <a:t>れており、滑って転倒した。</a:t>
            </a:r>
            <a:endParaRPr kumimoji="1" lang="ja-JP" altLang="en-US" sz="2000" dirty="0">
              <a:latin typeface="+mn-ea"/>
            </a:endParaRPr>
          </a:p>
        </p:txBody>
      </p:sp>
      <p:pic>
        <p:nvPicPr>
          <p:cNvPr id="17" name="図 16"/>
          <p:cNvPicPr>
            <a:picLocks noChangeAspect="1" noChangeArrowheads="1"/>
            <a:extLst>
              <a:ext uri="{84589F7E-364E-4C9E-8A38-B11213B215E9}">
                <a14:cameraTool xmlns:a14="http://schemas.microsoft.com/office/drawing/2010/main" cellRange="レイアウト!$B$15:$AD$38"/>
              </a:ext>
            </a:extLst>
          </p:cNvPicPr>
          <p:nvPr/>
        </p:nvPicPr>
        <p:blipFill>
          <a:blip r:embed="rId4"/>
          <a:srcRect/>
          <a:stretch>
            <a:fillRect/>
          </a:stretch>
        </p:blipFill>
        <p:spPr bwMode="auto">
          <a:xfrm>
            <a:off x="303922" y="1310124"/>
            <a:ext cx="3770367" cy="2466985"/>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3330508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501656300"/>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r>
                        <a:rPr kumimoji="1" lang="ja-JP" altLang="en-US" sz="2400" dirty="0" smtClean="0"/>
                        <a:t>　荷のｼﾘﾝﾀﾞｰ（約</a:t>
                      </a:r>
                      <a:r>
                        <a:rPr kumimoji="1" lang="en-US" altLang="ja-JP" sz="2400" dirty="0" smtClean="0"/>
                        <a:t>200㎏</a:t>
                      </a:r>
                      <a:r>
                        <a:rPr kumimoji="1" lang="ja-JP" altLang="en-US" sz="2400" dirty="0" smtClean="0"/>
                        <a:t>）をｸﾚｰﾝで斜め吊り</a:t>
                      </a:r>
                      <a:endParaRPr kumimoji="1" lang="en-US" altLang="ja-JP" sz="2400" dirty="0" smtClean="0"/>
                    </a:p>
                    <a:p>
                      <a:r>
                        <a:rPr kumimoji="1" lang="ja-JP" altLang="en-US" sz="2400" dirty="0" smtClean="0"/>
                        <a:t>　したところ、吊ﾜｲﾔがずれ荷が落下した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㉚</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b="1"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鋳造機ｼﾘﾝﾀﾞｰ交換</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H28.10.29</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クレーン作業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46</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鋳造工場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4</a:t>
                      </a:r>
                      <a:r>
                        <a:rPr kumimoji="1" lang="ja-JP" altLang="en-US" sz="1400" dirty="0" smtClean="0">
                          <a:latin typeface="+mn-ea"/>
                          <a:ea typeface="+mn-ea"/>
                        </a:rPr>
                        <a:t>週間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左足小指骨折</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H28.11</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974574" y="2879125"/>
            <a:ext cx="3914879" cy="2653571"/>
          </a:xfrm>
          <a:prstGeom prst="roundRect">
            <a:avLst>
              <a:gd name="adj" fmla="val 7183"/>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１．重量物を取扱う作業では、</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① 吊り荷の下には入らない</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② 必ず落下</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防止</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をする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③ 安全な作業位置を確認する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２．本作業だけでなく、全ての作業の</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ＲＡを実施する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（準備から後片付けまで）</a:t>
            </a:r>
            <a:endParaRPr lang="en-US" altLang="ja-JP" sz="1600" dirty="0">
              <a:solidFill>
                <a:schemeClr val="tx1"/>
              </a:solidFill>
              <a:latin typeface="HGP創英角ﾎﾟｯﾌﾟ体" panose="040B0A00000000000000" pitchFamily="50" charset="-128"/>
              <a:ea typeface="HGP創英角ﾎﾟｯﾌﾟ体" panose="040B0A00000000000000" pitchFamily="50" charset="-128"/>
            </a:endParaRPr>
          </a:p>
        </p:txBody>
      </p:sp>
      <p:grpSp>
        <p:nvGrpSpPr>
          <p:cNvPr id="2" name="グループ化 1"/>
          <p:cNvGrpSpPr/>
          <p:nvPr/>
        </p:nvGrpSpPr>
        <p:grpSpPr>
          <a:xfrm>
            <a:off x="4929967" y="1298767"/>
            <a:ext cx="3970473" cy="1520075"/>
            <a:chOff x="746065" y="3988911"/>
            <a:chExt cx="2668467" cy="1140653"/>
          </a:xfrm>
        </p:grpSpPr>
        <p:sp>
          <p:nvSpPr>
            <p:cNvPr id="19" name="テキスト ボックス 18"/>
            <p:cNvSpPr txBox="1"/>
            <p:nvPr/>
          </p:nvSpPr>
          <p:spPr>
            <a:xfrm>
              <a:off x="868495" y="3988911"/>
              <a:ext cx="127681" cy="477054"/>
            </a:xfrm>
            <a:prstGeom prst="rect">
              <a:avLst/>
            </a:prstGeom>
            <a:noFill/>
          </p:spPr>
          <p:txBody>
            <a:bodyPr wrap="none" rtlCol="0">
              <a:spAutoFit/>
            </a:bodyPr>
            <a:lstStyle/>
            <a:p>
              <a:pPr>
                <a:lnSpc>
                  <a:spcPts val="3000"/>
                </a:lnSpc>
              </a:pPr>
              <a:endParaRPr kumimoji="1" lang="en-US" altLang="ja-JP" sz="2000" dirty="0" smtClean="0">
                <a:latin typeface="+mn-ea"/>
              </a:endParaRPr>
            </a:p>
          </p:txBody>
        </p:sp>
        <p:sp>
          <p:nvSpPr>
            <p:cNvPr id="20" name="大かっこ 19"/>
            <p:cNvSpPr/>
            <p:nvPr/>
          </p:nvSpPr>
          <p:spPr>
            <a:xfrm>
              <a:off x="746065" y="4071302"/>
              <a:ext cx="2668467" cy="1058262"/>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2" name="テキスト ボックス 21"/>
          <p:cNvSpPr txBox="1"/>
          <p:nvPr/>
        </p:nvSpPr>
        <p:spPr>
          <a:xfrm>
            <a:off x="5019316" y="1336705"/>
            <a:ext cx="3881123" cy="1528624"/>
          </a:xfrm>
          <a:prstGeom prst="rect">
            <a:avLst/>
          </a:prstGeom>
          <a:noFill/>
        </p:spPr>
        <p:txBody>
          <a:bodyPr wrap="square" rtlCol="0">
            <a:spAutoFit/>
          </a:bodyPr>
          <a:lstStyle/>
          <a:p>
            <a:pPr>
              <a:lnSpc>
                <a:spcPts val="2800"/>
              </a:lnSpc>
            </a:pPr>
            <a:r>
              <a:rPr lang="ja-JP" altLang="en-US" sz="2000" dirty="0" smtClean="0">
                <a:latin typeface="+mn-ea"/>
              </a:rPr>
              <a:t>斜め吊りで荷を持ち上げたところ、</a:t>
            </a:r>
            <a:endParaRPr lang="en-US" altLang="ja-JP" sz="2000" dirty="0" smtClean="0">
              <a:latin typeface="+mn-ea"/>
            </a:endParaRPr>
          </a:p>
          <a:p>
            <a:pPr>
              <a:lnSpc>
                <a:spcPts val="2800"/>
              </a:lnSpc>
            </a:pPr>
            <a:r>
              <a:rPr lang="ja-JP" altLang="en-US" sz="2000" dirty="0" smtClean="0">
                <a:latin typeface="+mn-ea"/>
              </a:rPr>
              <a:t>荷が動きコロ台車がズレたため、</a:t>
            </a:r>
            <a:endParaRPr lang="en-US" altLang="ja-JP" sz="2000" dirty="0" smtClean="0">
              <a:latin typeface="+mn-ea"/>
            </a:endParaRPr>
          </a:p>
          <a:p>
            <a:pPr>
              <a:lnSpc>
                <a:spcPts val="2800"/>
              </a:lnSpc>
            </a:pPr>
            <a:r>
              <a:rPr lang="ja-JP" altLang="en-US" sz="2000" dirty="0" smtClean="0">
                <a:latin typeface="+mn-ea"/>
              </a:rPr>
              <a:t>コロ台車を足で修正した時、ワイヤ</a:t>
            </a:r>
            <a:endParaRPr lang="en-US" altLang="ja-JP" sz="2000" dirty="0" smtClean="0">
              <a:latin typeface="+mn-ea"/>
            </a:endParaRPr>
          </a:p>
          <a:p>
            <a:pPr>
              <a:lnSpc>
                <a:spcPts val="2800"/>
              </a:lnSpc>
            </a:pPr>
            <a:r>
              <a:rPr lang="ja-JP" altLang="en-US" sz="2000" dirty="0" smtClean="0">
                <a:latin typeface="+mn-ea"/>
              </a:rPr>
              <a:t>がずれて荷が落下した</a:t>
            </a:r>
            <a:endParaRPr kumimoji="1" lang="ja-JP" altLang="en-US" sz="2000" dirty="0">
              <a:latin typeface="+mn-ea"/>
            </a:endParaRPr>
          </a:p>
        </p:txBody>
      </p:sp>
      <p:pic>
        <p:nvPicPr>
          <p:cNvPr id="3" name="図 2"/>
          <p:cNvPicPr>
            <a:picLocks noChangeAspect="1"/>
          </p:cNvPicPr>
          <p:nvPr/>
        </p:nvPicPr>
        <p:blipFill>
          <a:blip r:embed="rId2"/>
          <a:stretch>
            <a:fillRect/>
          </a:stretch>
        </p:blipFill>
        <p:spPr>
          <a:xfrm>
            <a:off x="202661" y="1298767"/>
            <a:ext cx="4657748" cy="4273666"/>
          </a:xfrm>
          <a:prstGeom prst="rect">
            <a:avLst/>
          </a:prstGeom>
        </p:spPr>
      </p:pic>
    </p:spTree>
    <p:extLst>
      <p:ext uri="{BB962C8B-B14F-4D97-AF65-F5344CB8AC3E}">
        <p14:creationId xmlns:p14="http://schemas.microsoft.com/office/powerpoint/2010/main" val="3134956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387600123"/>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挟まれ</a:t>
                      </a:r>
                      <a:endParaRPr kumimoji="1" lang="ja-JP" altLang="en-US" sz="2800" dirty="0"/>
                    </a:p>
                  </a:txBody>
                  <a:tcPr anchor="ctr">
                    <a:solidFill>
                      <a:srgbClr val="FFC00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共同作業の連携ミスで挟まれ</a:t>
                      </a:r>
                      <a:endParaRPr kumimoji="1" lang="en-US" altLang="ja-JP" sz="2400" dirty="0" smtClean="0"/>
                    </a:p>
                    <a:p>
                      <a:pPr algn="l"/>
                      <a:r>
                        <a:rPr kumimoji="1" lang="ja-JP" altLang="en-US" sz="2400" dirty="0" smtClean="0"/>
                        <a:t>　　　　　　（シリンダー芯出し確認作業）</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③</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ｼﾘﾝﾀﾞｰ交換作業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挟まれ</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H28.05.08</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動作確認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68</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機械工場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右小指先端部挫滅創</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42" name="テキスト ボックス 41"/>
          <p:cNvSpPr txBox="1"/>
          <p:nvPr/>
        </p:nvSpPr>
        <p:spPr>
          <a:xfrm>
            <a:off x="5294211" y="1445322"/>
            <a:ext cx="3641446" cy="754053"/>
          </a:xfrm>
          <a:prstGeom prst="rect">
            <a:avLst/>
          </a:prstGeom>
          <a:noFill/>
        </p:spPr>
        <p:txBody>
          <a:bodyPr wrap="square" rtlCol="0">
            <a:spAutoFit/>
          </a:bodyPr>
          <a:lstStyle/>
          <a:p>
            <a:pPr algn="ctr">
              <a:spcBef>
                <a:spcPts val="1200"/>
              </a:spcBef>
            </a:pPr>
            <a:r>
              <a:rPr lang="ja-JP" altLang="en-US" sz="2000" dirty="0">
                <a:latin typeface="ＭＳ Ｐゴシック" panose="020B0600070205080204" pitchFamily="50" charset="-128"/>
                <a:ea typeface="ＭＳ Ｐゴシック" panose="020B0600070205080204" pitchFamily="50" charset="-128"/>
              </a:rPr>
              <a:t>作業手順</a:t>
            </a:r>
            <a:r>
              <a:rPr lang="ja-JP" altLang="en-US" sz="2000" dirty="0" smtClean="0">
                <a:latin typeface="ＭＳ Ｐゴシック" panose="020B0600070205080204" pitchFamily="50" charset="-128"/>
                <a:ea typeface="ＭＳ Ｐゴシック" panose="020B0600070205080204" pitchFamily="50" charset="-128"/>
              </a:rPr>
              <a:t>が両者で違っていた</a:t>
            </a:r>
            <a:endParaRPr lang="en-US" altLang="ja-JP" sz="2000" dirty="0" smtClean="0">
              <a:latin typeface="ＭＳ Ｐゴシック" panose="020B0600070205080204" pitchFamily="50" charset="-128"/>
              <a:ea typeface="ＭＳ Ｐゴシック" panose="020B0600070205080204" pitchFamily="50" charset="-128"/>
            </a:endParaRPr>
          </a:p>
          <a:p>
            <a:pPr algn="ctr">
              <a:spcBef>
                <a:spcPts val="600"/>
              </a:spcBef>
            </a:pPr>
            <a:r>
              <a:rPr lang="ja-JP" altLang="en-US" dirty="0" smtClean="0">
                <a:latin typeface="ＭＳ Ｐゴシック" panose="020B0600070205080204" pitchFamily="50" charset="-128"/>
                <a:ea typeface="ＭＳ Ｐゴシック" panose="020B0600070205080204" pitchFamily="50" charset="-128"/>
              </a:rPr>
              <a:t>（お互いに確認していなかった</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p:txBody>
      </p:sp>
      <p:sp>
        <p:nvSpPr>
          <p:cNvPr id="43" name="大かっこ 42"/>
          <p:cNvSpPr/>
          <p:nvPr/>
        </p:nvSpPr>
        <p:spPr>
          <a:xfrm>
            <a:off x="5294211" y="1501392"/>
            <a:ext cx="3641446" cy="1730810"/>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5294211" y="3356161"/>
            <a:ext cx="3641446" cy="2134405"/>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１．作業に入る前に共同作業者の</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役割と手順を確認する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２．一動作ごとの声掛けと確認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5454358" y="2231795"/>
            <a:ext cx="3363928" cy="954107"/>
          </a:xfrm>
          <a:prstGeom prst="rect">
            <a:avLst/>
          </a:prstGeom>
          <a:ln>
            <a:solidFill>
              <a:schemeClr val="tx1"/>
            </a:solidFill>
            <a:prstDash val="dash"/>
          </a:ln>
        </p:spPr>
        <p:txBody>
          <a:bodyPr wrap="square" anchor="ctr" anchorCtr="0">
            <a:spAutoFit/>
          </a:bodyPr>
          <a:lstStyle/>
          <a:p>
            <a:r>
              <a:rPr lang="ja-JP" altLang="en-US" sz="1400" dirty="0" smtClean="0"/>
              <a:t>○</a:t>
            </a:r>
            <a:r>
              <a:rPr lang="ja-JP" altLang="en-US" sz="1400" dirty="0"/>
              <a:t>操作者</a:t>
            </a:r>
            <a:r>
              <a:rPr lang="ja-JP" altLang="en-US" sz="1400" dirty="0" smtClean="0"/>
              <a:t>→  原位置</a:t>
            </a:r>
            <a:r>
              <a:rPr lang="ja-JP" altLang="en-US" sz="1400" dirty="0"/>
              <a:t>（ｱﾝｸﾗﾝﾌﾟ</a:t>
            </a:r>
            <a:r>
              <a:rPr lang="ja-JP" altLang="en-US" sz="1400" dirty="0" smtClean="0"/>
              <a:t>）に戻した</a:t>
            </a:r>
            <a:endParaRPr lang="en-US" altLang="ja-JP" sz="1400" dirty="0" smtClean="0"/>
          </a:p>
          <a:p>
            <a:r>
              <a:rPr lang="ja-JP" altLang="en-US" sz="1400" dirty="0"/>
              <a:t>　</a:t>
            </a:r>
            <a:r>
              <a:rPr lang="ja-JP" altLang="en-US" sz="1400" dirty="0" smtClean="0"/>
              <a:t>　　　　　　　後</a:t>
            </a:r>
            <a:r>
              <a:rPr lang="ja-JP" altLang="en-US" sz="1400" dirty="0"/>
              <a:t>に処置する</a:t>
            </a:r>
          </a:p>
          <a:p>
            <a:r>
              <a:rPr lang="ja-JP" altLang="en-US" sz="1400" dirty="0" smtClean="0"/>
              <a:t>○</a:t>
            </a:r>
            <a:r>
              <a:rPr lang="ja-JP" altLang="en-US" sz="1400" dirty="0"/>
              <a:t>処置者</a:t>
            </a:r>
            <a:r>
              <a:rPr lang="ja-JP" altLang="en-US" sz="1400" dirty="0" smtClean="0"/>
              <a:t>→  ｼﾘﾝﾀﾞｰﾌﾞﾚｰｷ開放した後に</a:t>
            </a:r>
            <a:endParaRPr lang="en-US" altLang="ja-JP" sz="1400" dirty="0" smtClean="0"/>
          </a:p>
          <a:p>
            <a:r>
              <a:rPr lang="ja-JP" altLang="en-US" sz="1400" dirty="0"/>
              <a:t>　</a:t>
            </a:r>
            <a:r>
              <a:rPr lang="ja-JP" altLang="en-US" sz="1400" dirty="0" smtClean="0"/>
              <a:t>　　　　　　　処置す</a:t>
            </a:r>
            <a:r>
              <a:rPr lang="ja-JP" altLang="en-US" sz="1400" dirty="0"/>
              <a:t>る</a:t>
            </a:r>
          </a:p>
        </p:txBody>
      </p:sp>
      <p:sp>
        <p:nvSpPr>
          <p:cNvPr id="4" name="正方形/長方形 3"/>
          <p:cNvSpPr/>
          <p:nvPr/>
        </p:nvSpPr>
        <p:spPr>
          <a:xfrm>
            <a:off x="5474826" y="4849792"/>
            <a:ext cx="3343460" cy="451412"/>
          </a:xfrm>
          <a:prstGeom prst="rect">
            <a:avLst/>
          </a:prstGeom>
          <a:solidFill>
            <a:schemeClr val="bg1"/>
          </a:solidFill>
          <a:ln w="28575">
            <a:solidFill>
              <a:schemeClr val="tx1"/>
            </a:solidFill>
          </a:ln>
        </p:spPr>
        <p:txBody>
          <a:bodyPr wrap="none" anchor="ctr" anchorCtr="1">
            <a:noAutofit/>
          </a:bodyPr>
          <a:lstStyle/>
          <a:p>
            <a:r>
              <a:rPr lang="ja-JP" altLang="en-US" sz="2000" dirty="0" smtClean="0">
                <a:solidFill>
                  <a:srgbClr val="FF0000"/>
                </a:solidFill>
                <a:latin typeface="HGS創英角ﾎﾟｯﾌﾟ体" panose="040B0A00000000000000" pitchFamily="50" charset="-128"/>
                <a:ea typeface="HGS創英角ﾎﾟｯﾌﾟ体" panose="040B0A00000000000000" pitchFamily="50" charset="-128"/>
              </a:rPr>
              <a:t>声掛け</a:t>
            </a:r>
            <a:r>
              <a:rPr lang="ja-JP" altLang="en-US" sz="2000" dirty="0" smtClean="0">
                <a:latin typeface="HGS創英角ﾎﾟｯﾌﾟ体" panose="040B0A00000000000000" pitchFamily="50" charset="-128"/>
                <a:ea typeface="HGS創英角ﾎﾟｯﾌﾟ体" panose="040B0A00000000000000" pitchFamily="50" charset="-128"/>
              </a:rPr>
              <a:t>→</a:t>
            </a:r>
            <a:r>
              <a:rPr lang="ja-JP" altLang="en-US" sz="2000" dirty="0" smtClean="0">
                <a:solidFill>
                  <a:srgbClr val="FF0000"/>
                </a:solidFill>
                <a:latin typeface="HGS創英角ﾎﾟｯﾌﾟ体" panose="040B0A00000000000000" pitchFamily="50" charset="-128"/>
                <a:ea typeface="HGS創英角ﾎﾟｯﾌﾟ体" panose="040B0A00000000000000" pitchFamily="50" charset="-128"/>
              </a:rPr>
              <a:t> 応答</a:t>
            </a:r>
            <a:r>
              <a:rPr lang="ja-JP" altLang="en-US" sz="2000" dirty="0" smtClean="0">
                <a:latin typeface="HGS創英角ﾎﾟｯﾌﾟ体" panose="040B0A00000000000000" pitchFamily="50" charset="-128"/>
                <a:ea typeface="HGS創英角ﾎﾟｯﾌﾟ体" panose="040B0A00000000000000" pitchFamily="50" charset="-128"/>
              </a:rPr>
              <a:t>→</a:t>
            </a:r>
            <a:r>
              <a:rPr lang="ja-JP" altLang="en-US" sz="2000" dirty="0" smtClean="0">
                <a:solidFill>
                  <a:srgbClr val="FF0000"/>
                </a:solidFill>
                <a:latin typeface="HGS創英角ﾎﾟｯﾌﾟ体" panose="040B0A00000000000000" pitchFamily="50" charset="-128"/>
                <a:ea typeface="HGS創英角ﾎﾟｯﾌﾟ体" panose="040B0A00000000000000" pitchFamily="50" charset="-128"/>
              </a:rPr>
              <a:t> 応答</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確認</a:t>
            </a:r>
          </a:p>
        </p:txBody>
      </p:sp>
      <p:pic>
        <p:nvPicPr>
          <p:cNvPr id="2" name="図 1"/>
          <p:cNvPicPr>
            <a:picLocks noChangeAspect="1"/>
          </p:cNvPicPr>
          <p:nvPr/>
        </p:nvPicPr>
        <p:blipFill>
          <a:blip r:embed="rId2"/>
          <a:stretch>
            <a:fillRect/>
          </a:stretch>
        </p:blipFill>
        <p:spPr>
          <a:xfrm>
            <a:off x="441142" y="1340277"/>
            <a:ext cx="4627265" cy="4316342"/>
          </a:xfrm>
          <a:prstGeom prst="rect">
            <a:avLst/>
          </a:prstGeom>
        </p:spPr>
      </p:pic>
    </p:spTree>
    <p:extLst>
      <p:ext uri="{BB962C8B-B14F-4D97-AF65-F5344CB8AC3E}">
        <p14:creationId xmlns:p14="http://schemas.microsoft.com/office/powerpoint/2010/main" val="1562351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799482914"/>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78822"/>
                <a:gridCol w="1111170"/>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順立場の架台から降りる時にＬ字ｱﾝｸﾞﾙの</a:t>
                      </a:r>
                      <a:endParaRPr kumimoji="1" lang="en-US" altLang="ja-JP" sz="2400" dirty="0" smtClean="0"/>
                    </a:p>
                    <a:p>
                      <a:pPr algn="l"/>
                      <a:r>
                        <a:rPr kumimoji="1" lang="ja-JP" altLang="en-US" sz="2400" dirty="0" smtClean="0"/>
                        <a:t>　上に足を乗りあげ右足の甲を骨折</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④</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委託・請負</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部品搬送（ﾀｸﾞﾉﾊﾞ）</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H28.05.17</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歩行移動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43</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順立場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右足甲剥離骨折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5127585" y="3446021"/>
            <a:ext cx="3750197" cy="2070898"/>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１．一動作ごとの安全確認</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（一旦停止して足元確認・指差呼称）</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２．経路の見直し</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（段差なしの経路等）</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３</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．危険個所・部位の洗い出しと</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周知および対策</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（不要物撤去等）</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grpSp>
        <p:nvGrpSpPr>
          <p:cNvPr id="2" name="グループ化 1"/>
          <p:cNvGrpSpPr/>
          <p:nvPr/>
        </p:nvGrpSpPr>
        <p:grpSpPr>
          <a:xfrm>
            <a:off x="475075" y="1353791"/>
            <a:ext cx="4750810" cy="3507914"/>
            <a:chOff x="3199881" y="1758448"/>
            <a:chExt cx="2461387" cy="1713599"/>
          </a:xfrm>
        </p:grpSpPr>
        <p:pic>
          <p:nvPicPr>
            <p:cNvPr id="8" name="図 7"/>
            <p:cNvPicPr>
              <a:picLocks noChangeAspect="1"/>
            </p:cNvPicPr>
            <p:nvPr/>
          </p:nvPicPr>
          <p:blipFill>
            <a:blip r:embed="rId2"/>
            <a:stretch>
              <a:fillRect/>
            </a:stretch>
          </p:blipFill>
          <p:spPr>
            <a:xfrm>
              <a:off x="3199881" y="1801598"/>
              <a:ext cx="2359356" cy="1670449"/>
            </a:xfrm>
            <a:prstGeom prst="rect">
              <a:avLst/>
            </a:prstGeom>
          </p:spPr>
        </p:pic>
        <p:sp>
          <p:nvSpPr>
            <p:cNvPr id="10" name="Oval 5"/>
            <p:cNvSpPr>
              <a:spLocks noChangeArrowheads="1"/>
            </p:cNvSpPr>
            <p:nvPr/>
          </p:nvSpPr>
          <p:spPr bwMode="auto">
            <a:xfrm>
              <a:off x="3900235" y="2521744"/>
              <a:ext cx="626962" cy="393144"/>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600"/>
            </a:p>
          </p:txBody>
        </p:sp>
        <p:sp>
          <p:nvSpPr>
            <p:cNvPr id="12" name="AutoShape 6"/>
            <p:cNvSpPr>
              <a:spLocks noChangeArrowheads="1"/>
            </p:cNvSpPr>
            <p:nvPr/>
          </p:nvSpPr>
          <p:spPr bwMode="auto">
            <a:xfrm>
              <a:off x="4706333" y="1758448"/>
              <a:ext cx="954935" cy="507431"/>
            </a:xfrm>
            <a:prstGeom prst="wedgeRectCallout">
              <a:avLst>
                <a:gd name="adj1" fmla="val -91946"/>
                <a:gd name="adj2" fmla="val 136281"/>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右足から</a:t>
              </a:r>
              <a:r>
                <a:rPr kumimoji="0" lang="ja-JP" sz="14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降りた</a:t>
              </a:r>
              <a:endParaRPr kumimoji="0" lang="en-US" altLang="ja-JP" sz="14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ところにＬ字ｱﾝｸﾞﾙがあった</a:t>
              </a:r>
              <a:endParaRPr kumimoji="0" 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13" name="AutoShape 6"/>
            <p:cNvSpPr>
              <a:spLocks noChangeArrowheads="1"/>
            </p:cNvSpPr>
            <p:nvPr/>
          </p:nvSpPr>
          <p:spPr bwMode="auto">
            <a:xfrm>
              <a:off x="4527197" y="2856676"/>
              <a:ext cx="878135" cy="202723"/>
            </a:xfrm>
            <a:prstGeom prst="wedgeRectCallout">
              <a:avLst>
                <a:gd name="adj1" fmla="val -32828"/>
                <a:gd name="adj2" fmla="val -119090"/>
              </a:avLst>
            </a:prstGeom>
            <a:solidFill>
              <a:srgbClr val="FFFF00"/>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a:t>
              </a:r>
              <a:r>
                <a:rPr kumimoji="0" lang="ja-JP" altLang="en-US"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字アングル</a:t>
              </a:r>
              <a:endParaRPr kumimoji="0" 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p:txBody>
        </p:sp>
      </p:grpSp>
      <p:grpSp>
        <p:nvGrpSpPr>
          <p:cNvPr id="3" name="グループ化 2"/>
          <p:cNvGrpSpPr/>
          <p:nvPr/>
        </p:nvGrpSpPr>
        <p:grpSpPr>
          <a:xfrm>
            <a:off x="5474825" y="1456175"/>
            <a:ext cx="3349604" cy="1796308"/>
            <a:chOff x="3246084" y="3624791"/>
            <a:chExt cx="2495228" cy="1300992"/>
          </a:xfrm>
        </p:grpSpPr>
        <p:pic>
          <p:nvPicPr>
            <p:cNvPr id="9" name="図 8"/>
            <p:cNvPicPr>
              <a:picLocks noChangeAspect="1"/>
            </p:cNvPicPr>
            <p:nvPr/>
          </p:nvPicPr>
          <p:blipFill rotWithShape="1">
            <a:blip r:embed="rId3"/>
            <a:srcRect t="10078" b="15489"/>
            <a:stretch/>
          </p:blipFill>
          <p:spPr>
            <a:xfrm>
              <a:off x="3246084" y="3685088"/>
              <a:ext cx="2353235" cy="1240695"/>
            </a:xfrm>
            <a:prstGeom prst="rect">
              <a:avLst/>
            </a:prstGeom>
          </p:spPr>
        </p:pic>
        <p:sp>
          <p:nvSpPr>
            <p:cNvPr id="11" name="AutoShape 2"/>
            <p:cNvSpPr>
              <a:spLocks noChangeArrowheads="1"/>
            </p:cNvSpPr>
            <p:nvPr/>
          </p:nvSpPr>
          <p:spPr bwMode="auto">
            <a:xfrm flipV="1">
              <a:off x="4211555" y="4167135"/>
              <a:ext cx="606153" cy="416772"/>
            </a:xfrm>
            <a:prstGeom prst="irregularSeal1">
              <a:avLst/>
            </a:prstGeom>
            <a:solidFill>
              <a:srgbClr val="FFFF00"/>
            </a:solidFill>
            <a:ln w="15875">
              <a:solidFill>
                <a:srgbClr val="FF0000"/>
              </a:solidFill>
              <a:miter lim="800000"/>
              <a:headEnd/>
              <a:tailEnd/>
            </a:ln>
          </p:spPr>
          <p:txBody>
            <a:bodyPr vert="horz" wrap="square" lIns="74295" tIns="8890" rIns="74295" bIns="889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600"/>
            </a:p>
          </p:txBody>
        </p:sp>
        <p:sp>
          <p:nvSpPr>
            <p:cNvPr id="15" name="AutoShape 3"/>
            <p:cNvSpPr>
              <a:spLocks noChangeArrowheads="1"/>
            </p:cNvSpPr>
            <p:nvPr/>
          </p:nvSpPr>
          <p:spPr bwMode="auto">
            <a:xfrm>
              <a:off x="4684918" y="3624791"/>
              <a:ext cx="1056394" cy="299995"/>
            </a:xfrm>
            <a:prstGeom prst="wedgeRectCallout">
              <a:avLst>
                <a:gd name="adj1" fmla="val -74446"/>
                <a:gd name="adj2" fmla="val 151336"/>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kumimoji="0" lang="ja-JP" sz="1400" dirty="0">
                  <a:latin typeface="ＭＳ Ｐゴシック" panose="020B0600070205080204" pitchFamily="50" charset="-128"/>
                  <a:ea typeface="ＭＳ Ｐゴシック" panose="020B0600070205080204" pitchFamily="50" charset="-128"/>
                  <a:cs typeface="Times New Roman" panose="02020603050405020304" pitchFamily="18" charset="0"/>
                </a:rPr>
                <a:t>足</a:t>
              </a:r>
              <a:r>
                <a:rPr kumimoji="0" lang="ja-JP" altLang="en-US" sz="1400" dirty="0">
                  <a:latin typeface="ＭＳ Ｐゴシック" panose="020B0600070205080204" pitchFamily="50" charset="-128"/>
                  <a:ea typeface="ＭＳ Ｐゴシック" panose="020B0600070205080204" pitchFamily="50" charset="-128"/>
                  <a:cs typeface="Times New Roman" panose="02020603050405020304" pitchFamily="18" charset="0"/>
                </a:rPr>
                <a:t>を</a:t>
              </a:r>
              <a:r>
                <a:rPr kumimoji="0" lang="ja-JP" sz="1400" dirty="0">
                  <a:latin typeface="ＭＳ Ｐゴシック" panose="020B0600070205080204" pitchFamily="50" charset="-128"/>
                  <a:ea typeface="ＭＳ Ｐゴシック" panose="020B0600070205080204" pitchFamily="50" charset="-128"/>
                  <a:cs typeface="Times New Roman" panose="02020603050405020304" pitchFamily="18" charset="0"/>
                </a:rPr>
                <a:t>捻り</a:t>
              </a:r>
              <a:r>
                <a:rPr kumimoji="0" 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受傷</a:t>
              </a:r>
              <a:endParaRPr kumimoji="0" lang="ja-JP" sz="14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7" name="AutoShape 6"/>
            <p:cNvSpPr>
              <a:spLocks noChangeArrowheads="1"/>
            </p:cNvSpPr>
            <p:nvPr/>
          </p:nvSpPr>
          <p:spPr bwMode="auto">
            <a:xfrm>
              <a:off x="4514631" y="4629330"/>
              <a:ext cx="971800" cy="254613"/>
            </a:xfrm>
            <a:prstGeom prst="wedgeRectCallout">
              <a:avLst>
                <a:gd name="adj1" fmla="val -79224"/>
                <a:gd name="adj2" fmla="val -65535"/>
              </a:avLst>
            </a:prstGeom>
            <a:solidFill>
              <a:srgbClr val="FFFF00"/>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L</a:t>
              </a:r>
              <a:r>
                <a:rPr kumimoji="0" lang="ja-JP" altLang="en-US"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字アングル</a:t>
              </a:r>
              <a:endParaRPr kumimoji="0" lang="ja-JP" sz="1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p:txBody>
        </p:sp>
      </p:grpSp>
      <p:sp>
        <p:nvSpPr>
          <p:cNvPr id="4" name="テキスト ボックス 3"/>
          <p:cNvSpPr txBox="1"/>
          <p:nvPr/>
        </p:nvSpPr>
        <p:spPr>
          <a:xfrm>
            <a:off x="957086" y="4552408"/>
            <a:ext cx="3589854" cy="964511"/>
          </a:xfrm>
          <a:prstGeom prst="rect">
            <a:avLst/>
          </a:prstGeom>
          <a:solidFill>
            <a:schemeClr val="bg1"/>
          </a:solidFill>
          <a:ln w="28575">
            <a:solidFill>
              <a:srgbClr val="FF0000"/>
            </a:solidFill>
          </a:ln>
        </p:spPr>
        <p:txBody>
          <a:bodyPr wrap="square" rtlCol="0" anchor="ctr" anchorCtr="0">
            <a:noAutofit/>
          </a:bodyPr>
          <a:lstStyle/>
          <a:p>
            <a:r>
              <a:rPr kumimoji="1" lang="ja-JP" altLang="en-US" sz="1600" dirty="0" smtClean="0">
                <a:latin typeface="HGP創英角ﾎﾟｯﾌﾟ体" panose="040B0A00000000000000" pitchFamily="50" charset="-128"/>
                <a:ea typeface="HGP創英角ﾎﾟｯﾌﾟ体" panose="040B0A00000000000000" pitchFamily="50" charset="-128"/>
              </a:rPr>
              <a:t>＜参考＞当該場所の対策</a:t>
            </a:r>
            <a:endParaRPr kumimoji="1" lang="en-US" altLang="ja-JP" sz="1600" dirty="0" smtClean="0">
              <a:latin typeface="HGP創英角ﾎﾟｯﾌﾟ体" panose="040B0A00000000000000" pitchFamily="50" charset="-128"/>
              <a:ea typeface="HGP創英角ﾎﾟｯﾌﾟ体" panose="040B0A00000000000000" pitchFamily="50" charset="-128"/>
            </a:endParaRPr>
          </a:p>
          <a:p>
            <a:r>
              <a:rPr lang="ja-JP" altLang="en-US" sz="1600" dirty="0" smtClean="0">
                <a:latin typeface="HGP創英角ﾎﾟｯﾌﾟ体" panose="040B0A00000000000000" pitchFamily="50" charset="-128"/>
                <a:ea typeface="HGP創英角ﾎﾟｯﾌﾟ体" panose="040B0A00000000000000" pitchFamily="50" charset="-128"/>
              </a:rPr>
              <a:t>　この場所にはＬ字アングルは不要で</a:t>
            </a:r>
            <a:endParaRPr lang="en-US" altLang="ja-JP" sz="1600" dirty="0" smtClean="0">
              <a:latin typeface="HGP創英角ﾎﾟｯﾌﾟ体" panose="040B0A00000000000000" pitchFamily="50" charset="-128"/>
              <a:ea typeface="HGP創英角ﾎﾟｯﾌﾟ体" panose="040B0A00000000000000" pitchFamily="50" charset="-128"/>
            </a:endParaRPr>
          </a:p>
          <a:p>
            <a:r>
              <a:rPr lang="ja-JP" altLang="en-US" sz="1600" dirty="0" smtClean="0">
                <a:latin typeface="HGP創英角ﾎﾟｯﾌﾟ体" panose="040B0A00000000000000" pitchFamily="50" charset="-128"/>
                <a:ea typeface="HGP創英角ﾎﾟｯﾌﾟ体" panose="040B0A00000000000000" pitchFamily="50" charset="-128"/>
              </a:rPr>
              <a:t>　あることが判り、撤去された</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217820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551210246"/>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01972"/>
                <a:gridCol w="1088020"/>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鉄骨修正作業中、小梁（約</a:t>
                      </a:r>
                      <a:r>
                        <a:rPr kumimoji="1" lang="en-US" altLang="ja-JP" sz="2400" dirty="0" smtClean="0"/>
                        <a:t>1.2</a:t>
                      </a:r>
                      <a:r>
                        <a:rPr kumimoji="1" lang="ja-JP" altLang="en-US" sz="2400" dirty="0" smtClean="0"/>
                        <a:t>ｔ）の鉄骨が</a:t>
                      </a:r>
                      <a:endParaRPr kumimoji="1" lang="en-US" altLang="ja-JP" sz="2400" dirty="0" smtClean="0"/>
                    </a:p>
                    <a:p>
                      <a:pPr algn="l"/>
                      <a:r>
                        <a:rPr kumimoji="1" lang="ja-JP" altLang="en-US" sz="2400" dirty="0" smtClean="0"/>
                        <a:t>　落下</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⑤</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鉄骨修正作業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H28.06.01</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鉄骨修正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建屋新築工事現場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ヒヤリ</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pPr algn="ctr"/>
                      <a:r>
                        <a:rPr kumimoji="1" lang="ja-JP" altLang="en-US" sz="1200" spc="-100" baseline="0" dirty="0" smtClean="0">
                          <a:latin typeface="ＭＳ Ｐゴシック" panose="020B0600070205080204" pitchFamily="50" charset="-128"/>
                          <a:ea typeface="ＭＳ Ｐゴシック" panose="020B0600070205080204" pitchFamily="50" charset="-128"/>
                        </a:rPr>
                        <a:t>－</a:t>
                      </a:r>
                      <a:endParaRPr kumimoji="1" lang="ja-JP" altLang="en-US" sz="12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42" name="テキスト ボックス 41"/>
          <p:cNvSpPr txBox="1"/>
          <p:nvPr/>
        </p:nvSpPr>
        <p:spPr>
          <a:xfrm>
            <a:off x="6442920" y="1444150"/>
            <a:ext cx="2371199" cy="1631216"/>
          </a:xfrm>
          <a:prstGeom prst="rect">
            <a:avLst/>
          </a:prstGeom>
          <a:noFill/>
        </p:spPr>
        <p:txBody>
          <a:bodyPr wrap="square" rtlCol="0">
            <a:spAutoFit/>
          </a:bodyPr>
          <a:lstStyle/>
          <a:p>
            <a:pPr algn="just">
              <a:lnSpc>
                <a:spcPts val="2400"/>
              </a:lnSpc>
            </a:pPr>
            <a:r>
              <a:rPr lang="ja-JP" altLang="en-US" sz="2000" dirty="0" smtClean="0">
                <a:latin typeface="ＭＳ Ｐゴシック" panose="020B0600070205080204" pitchFamily="50" charset="-128"/>
                <a:ea typeface="ＭＳ Ｐゴシック" panose="020B0600070205080204" pitchFamily="50" charset="-128"/>
              </a:rPr>
              <a:t>小梁の接合方法の誤りに気付き、ｸﾚｰﾝで梁を吊上げたところ、反対側の接合仮ボルトが破断</a:t>
            </a:r>
            <a:endParaRPr lang="en-US" altLang="ja-JP" sz="2000" dirty="0" smtClean="0">
              <a:latin typeface="ＭＳ Ｐゴシック" panose="020B0600070205080204" pitchFamily="50" charset="-128"/>
              <a:ea typeface="ＭＳ Ｐゴシック" panose="020B0600070205080204" pitchFamily="50" charset="-128"/>
            </a:endParaRPr>
          </a:p>
        </p:txBody>
      </p:sp>
      <p:sp>
        <p:nvSpPr>
          <p:cNvPr id="43" name="大かっこ 42"/>
          <p:cNvSpPr/>
          <p:nvPr/>
        </p:nvSpPr>
        <p:spPr>
          <a:xfrm>
            <a:off x="6377651" y="1501392"/>
            <a:ext cx="2558005" cy="148487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77" name="図 76"/>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262623" y="1504288"/>
            <a:ext cx="6057154" cy="3791629"/>
          </a:xfrm>
          <a:prstGeom prst="rect">
            <a:avLst/>
          </a:prstGeom>
          <a:noFill/>
          <a:extLst>
            <a:ext uri="{909E8E84-426E-40DD-AFC4-6F175D3DCCD1}">
              <a14:hiddenFill xmlns:a14="http://schemas.microsoft.com/office/drawing/2010/main">
                <a:solidFill>
                  <a:srgbClr val="FFFFFF"/>
                </a:solidFill>
              </a14:hiddenFill>
            </a:ext>
          </a:extLst>
        </p:spPr>
      </p:pic>
      <p:sp>
        <p:nvSpPr>
          <p:cNvPr id="78" name="四角形吹き出し 77"/>
          <p:cNvSpPr/>
          <p:nvPr/>
        </p:nvSpPr>
        <p:spPr>
          <a:xfrm>
            <a:off x="1901084" y="1295594"/>
            <a:ext cx="1608383" cy="550496"/>
          </a:xfrm>
          <a:prstGeom prst="wedgeRectCallout">
            <a:avLst>
              <a:gd name="adj1" fmla="val 104575"/>
              <a:gd name="adj2" fmla="val 36721"/>
            </a:avLst>
          </a:prstGeom>
          <a:solidFill>
            <a:sysClr val="window" lastClr="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400" b="1" dirty="0">
                <a:solidFill>
                  <a:sysClr val="windowText" lastClr="000000"/>
                </a:solidFill>
              </a:rPr>
              <a:t>片方がクレーン</a:t>
            </a:r>
            <a:r>
              <a:rPr kumimoji="1" lang="ja-JP" altLang="en-US" sz="1400" b="1" dirty="0" smtClean="0">
                <a:solidFill>
                  <a:sysClr val="windowText" lastClr="000000"/>
                </a:solidFill>
              </a:rPr>
              <a:t>で</a:t>
            </a:r>
            <a:endParaRPr kumimoji="1" lang="en-US" altLang="ja-JP" sz="1400" b="1" dirty="0" smtClean="0">
              <a:solidFill>
                <a:sysClr val="windowText" lastClr="000000"/>
              </a:solidFill>
            </a:endParaRPr>
          </a:p>
          <a:p>
            <a:pPr algn="l"/>
            <a:r>
              <a:rPr kumimoji="1" lang="ja-JP" altLang="en-US" sz="1400" b="1" dirty="0" smtClean="0">
                <a:solidFill>
                  <a:sysClr val="windowText" lastClr="000000"/>
                </a:solidFill>
              </a:rPr>
              <a:t>吊られた状態</a:t>
            </a:r>
            <a:endParaRPr kumimoji="1" lang="ja-JP" altLang="en-US" sz="1400" b="1" dirty="0">
              <a:solidFill>
                <a:sysClr val="windowText" lastClr="000000"/>
              </a:solidFill>
            </a:endParaRPr>
          </a:p>
        </p:txBody>
      </p:sp>
      <p:sp>
        <p:nvSpPr>
          <p:cNvPr id="16" name="角丸四角形 15"/>
          <p:cNvSpPr/>
          <p:nvPr/>
        </p:nvSpPr>
        <p:spPr>
          <a:xfrm>
            <a:off x="5555849" y="3832631"/>
            <a:ext cx="3379808" cy="1684287"/>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１．変化点発生時の対応徹底</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① 作業を一旦止める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② 作責、工責に報告・相談</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③ 安全が確認できて後に再開</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6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1600" dirty="0" smtClean="0">
                <a:solidFill>
                  <a:schemeClr val="tx1"/>
                </a:solidFill>
                <a:latin typeface="HGP創英角ﾎﾟｯﾌﾟ体" panose="040B0A00000000000000" pitchFamily="50" charset="-128"/>
                <a:ea typeface="HGP創英角ﾎﾟｯﾌﾟ体" panose="040B0A00000000000000" pitchFamily="50" charset="-128"/>
              </a:rPr>
              <a:t>　</a:t>
            </a:r>
            <a:endParaRPr lang="en-US" altLang="ja-JP" sz="1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80" name="正方形/長方形 79"/>
          <p:cNvSpPr/>
          <p:nvPr/>
        </p:nvSpPr>
        <p:spPr>
          <a:xfrm>
            <a:off x="6724891" y="3124927"/>
            <a:ext cx="1952423" cy="584775"/>
          </a:xfrm>
          <a:prstGeom prst="rect">
            <a:avLst/>
          </a:prstGeom>
          <a:ln w="38100">
            <a:solidFill>
              <a:srgbClr val="FF0000"/>
            </a:solidFill>
          </a:ln>
        </p:spPr>
        <p:txBody>
          <a:bodyPr wrap="square">
            <a:spAutoFit/>
          </a:bodyPr>
          <a:lstStyle/>
          <a:p>
            <a:pPr algn="ctr"/>
            <a:r>
              <a:rPr lang="ja-JP" altLang="en-US" sz="1600" b="1" dirty="0" smtClean="0">
                <a:latin typeface="+mn-ea"/>
              </a:rPr>
              <a:t>工責への</a:t>
            </a:r>
            <a:endParaRPr lang="en-US" altLang="ja-JP" sz="1600" b="1" dirty="0" smtClean="0">
              <a:latin typeface="+mn-ea"/>
            </a:endParaRPr>
          </a:p>
          <a:p>
            <a:pPr algn="ctr"/>
            <a:r>
              <a:rPr lang="ja-JP" altLang="en-US" sz="1600" b="1" dirty="0" smtClean="0">
                <a:latin typeface="+mn-ea"/>
              </a:rPr>
              <a:t>報告がなかった</a:t>
            </a:r>
            <a:endParaRPr lang="ja-JP" altLang="en-US" sz="1600" b="1" dirty="0">
              <a:latin typeface="+mn-ea"/>
            </a:endParaRPr>
          </a:p>
        </p:txBody>
      </p:sp>
      <p:cxnSp>
        <p:nvCxnSpPr>
          <p:cNvPr id="82" name="直線コネクタ 81"/>
          <p:cNvCxnSpPr/>
          <p:nvPr/>
        </p:nvCxnSpPr>
        <p:spPr>
          <a:xfrm flipH="1" flipV="1">
            <a:off x="4375230" y="1513600"/>
            <a:ext cx="69448" cy="650868"/>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592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917599771"/>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601972"/>
                <a:gridCol w="1088020"/>
                <a:gridCol w="1307939"/>
                <a:gridCol w="717631"/>
                <a:gridCol w="925974"/>
                <a:gridCol w="1296365"/>
                <a:gridCol w="451413"/>
                <a:gridCol w="416688"/>
                <a:gridCol w="833377"/>
              </a:tblGrid>
              <a:tr h="972273">
                <a:tc gridSpan="2">
                  <a:txBody>
                    <a:bodyPr/>
                    <a:lstStyle/>
                    <a:p>
                      <a:pPr algn="ctr"/>
                      <a:r>
                        <a:rPr kumimoji="1" lang="ja-JP" altLang="en-US" sz="2800" dirty="0" smtClean="0">
                          <a:solidFill>
                            <a:schemeClr val="bg1"/>
                          </a:solidFill>
                        </a:rPr>
                        <a:t>重量物</a:t>
                      </a:r>
                      <a:endParaRPr kumimoji="1" lang="ja-JP" altLang="en-US" sz="2800" dirty="0">
                        <a:solidFill>
                          <a:schemeClr val="bg1"/>
                        </a:solidFill>
                      </a:endParaRPr>
                    </a:p>
                  </a:txBody>
                  <a:tcPr anchor="ctr">
                    <a:solidFill>
                      <a:srgbClr val="00B0F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軽量鉄骨材をクレーンで荷降ろし中に、</a:t>
                      </a:r>
                      <a:endParaRPr kumimoji="1" lang="en-US" altLang="ja-JP" sz="2400" dirty="0" smtClean="0"/>
                    </a:p>
                    <a:p>
                      <a:pPr algn="l"/>
                      <a:r>
                        <a:rPr kumimoji="1" lang="ja-JP" altLang="en-US" sz="2400" dirty="0" smtClean="0"/>
                        <a:t>　崩れた荷が腕に当たり受傷した</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⑥</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建設資材荷降し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重量物</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H28.06.03</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受傷者：待機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62</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建屋新築工事現場</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200" spc="-100" baseline="0" dirty="0" smtClean="0">
                          <a:latin typeface="ＭＳ Ｐゴシック" panose="020B0600070205080204" pitchFamily="50" charset="-128"/>
                          <a:ea typeface="ＭＳ Ｐゴシック" panose="020B0600070205080204" pitchFamily="50" charset="-128"/>
                        </a:rPr>
                        <a:t>左前腕挫創（</a:t>
                      </a:r>
                      <a:r>
                        <a:rPr kumimoji="1" lang="en-US" altLang="ja-JP" sz="1200" spc="-100" baseline="0" dirty="0" smtClean="0">
                          <a:latin typeface="ＭＳ Ｐゴシック" panose="020B0600070205080204" pitchFamily="50" charset="-128"/>
                          <a:ea typeface="ＭＳ Ｐゴシック" panose="020B0600070205080204" pitchFamily="50" charset="-128"/>
                        </a:rPr>
                        <a:t>26</a:t>
                      </a:r>
                      <a:r>
                        <a:rPr kumimoji="1" lang="ja-JP" altLang="en-US" sz="1200" spc="-100" baseline="0" dirty="0" smtClean="0">
                          <a:latin typeface="ＭＳ Ｐゴシック" panose="020B0600070205080204" pitchFamily="50" charset="-128"/>
                          <a:ea typeface="ＭＳ Ｐゴシック" panose="020B0600070205080204" pitchFamily="50" charset="-128"/>
                        </a:rPr>
                        <a:t>針縫合）</a:t>
                      </a:r>
                      <a:endParaRPr kumimoji="1" lang="ja-JP" altLang="en-US" sz="12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629873" y="3832631"/>
            <a:ext cx="4213185" cy="1684287"/>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１．待機者は荷から離れた安全な場所</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で待機する（事前に決めておく）</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２．荷降し手順を踏まえた荷姿・荷の積</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み方をオーダーする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42" name="テキスト ボックス 41"/>
          <p:cNvSpPr txBox="1"/>
          <p:nvPr/>
        </p:nvSpPr>
        <p:spPr>
          <a:xfrm>
            <a:off x="382274" y="3929895"/>
            <a:ext cx="4022852" cy="1323439"/>
          </a:xfrm>
          <a:prstGeom prst="rect">
            <a:avLst/>
          </a:prstGeom>
          <a:noFill/>
        </p:spPr>
        <p:txBody>
          <a:bodyPr wrap="square" rtlCol="0">
            <a:spAutoFit/>
          </a:bodyPr>
          <a:lstStyle/>
          <a:p>
            <a:pPr algn="just">
              <a:lnSpc>
                <a:spcPts val="2400"/>
              </a:lnSpc>
            </a:pPr>
            <a:r>
              <a:rPr lang="ja-JP" altLang="en-US" sz="2000" dirty="0" smtClean="0">
                <a:latin typeface="ＭＳ Ｐゴシック" panose="020B0600070205080204" pitchFamily="50" charset="-128"/>
                <a:ea typeface="ＭＳ Ｐゴシック" panose="020B0600070205080204" pitchFamily="50" charset="-128"/>
              </a:rPr>
              <a:t>梱包バンドを</a:t>
            </a:r>
            <a:r>
              <a:rPr lang="ja-JP" altLang="en-US" sz="2000" dirty="0">
                <a:latin typeface="ＭＳ Ｐゴシック" panose="020B0600070205080204" pitchFamily="50" charset="-128"/>
                <a:ea typeface="ＭＳ Ｐゴシック" panose="020B0600070205080204" pitchFamily="50" charset="-128"/>
              </a:rPr>
              <a:t>切断</a:t>
            </a:r>
            <a:r>
              <a:rPr lang="ja-JP" altLang="en-US" sz="2000" dirty="0" smtClean="0">
                <a:latin typeface="ＭＳ Ｐゴシック" panose="020B0600070205080204" pitchFamily="50" charset="-128"/>
                <a:ea typeface="ＭＳ Ｐゴシック" panose="020B0600070205080204" pitchFamily="50" charset="-128"/>
              </a:rPr>
              <a:t>してバラ積</a:t>
            </a:r>
            <a:r>
              <a:rPr lang="ja-JP" altLang="en-US" sz="2000" dirty="0">
                <a:latin typeface="ＭＳ Ｐゴシック" panose="020B0600070205080204" pitchFamily="50" charset="-128"/>
                <a:ea typeface="ＭＳ Ｐゴシック" panose="020B0600070205080204" pitchFamily="50" charset="-128"/>
              </a:rPr>
              <a:t>にした荷を片側一点</a:t>
            </a:r>
            <a:r>
              <a:rPr lang="ja-JP" altLang="en-US" sz="2000" dirty="0" smtClean="0">
                <a:latin typeface="ＭＳ Ｐゴシック" panose="020B0600070205080204" pitchFamily="50" charset="-128"/>
                <a:ea typeface="ＭＳ Ｐゴシック" panose="020B0600070205080204" pitchFamily="50" charset="-128"/>
              </a:rPr>
              <a:t>吊りで上げた時、荷</a:t>
            </a:r>
            <a:r>
              <a:rPr lang="ja-JP" altLang="en-US" sz="2000" dirty="0">
                <a:latin typeface="ＭＳ Ｐゴシック" panose="020B0600070205080204" pitchFamily="50" charset="-128"/>
                <a:ea typeface="ＭＳ Ｐゴシック" panose="020B0600070205080204" pitchFamily="50" charset="-128"/>
              </a:rPr>
              <a:t>が崩れ、待機して</a:t>
            </a:r>
            <a:r>
              <a:rPr lang="ja-JP" altLang="en-US" sz="2000" dirty="0" smtClean="0">
                <a:latin typeface="ＭＳ Ｐゴシック" panose="020B0600070205080204" pitchFamily="50" charset="-128"/>
                <a:ea typeface="ＭＳ Ｐゴシック" panose="020B0600070205080204" pitchFamily="50" charset="-128"/>
              </a:rPr>
              <a:t>いた運転手</a:t>
            </a:r>
            <a:r>
              <a:rPr lang="ja-JP" altLang="en-US" sz="2000" dirty="0">
                <a:latin typeface="ＭＳ Ｐゴシック" panose="020B0600070205080204" pitchFamily="50" charset="-128"/>
                <a:ea typeface="ＭＳ Ｐゴシック" panose="020B0600070205080204" pitchFamily="50" charset="-128"/>
              </a:rPr>
              <a:t>が荷を支えようと</a:t>
            </a:r>
            <a:r>
              <a:rPr lang="ja-JP" altLang="en-US" sz="2000" dirty="0" smtClean="0">
                <a:latin typeface="ＭＳ Ｐゴシック" panose="020B0600070205080204" pitchFamily="50" charset="-128"/>
                <a:ea typeface="ＭＳ Ｐゴシック" panose="020B0600070205080204" pitchFamily="50" charset="-128"/>
              </a:rPr>
              <a:t>して咄嗟</a:t>
            </a:r>
            <a:r>
              <a:rPr lang="ja-JP" altLang="en-US" sz="2000" dirty="0">
                <a:latin typeface="ＭＳ Ｐゴシック" panose="020B0600070205080204" pitchFamily="50" charset="-128"/>
                <a:ea typeface="ＭＳ Ｐゴシック" panose="020B0600070205080204" pitchFamily="50" charset="-128"/>
              </a:rPr>
              <a:t>に手</a:t>
            </a:r>
            <a:r>
              <a:rPr lang="ja-JP" altLang="en-US" sz="2000" dirty="0" smtClean="0">
                <a:latin typeface="ＭＳ Ｐゴシック" panose="020B0600070205080204" pitchFamily="50" charset="-128"/>
                <a:ea typeface="ＭＳ Ｐゴシック" panose="020B0600070205080204" pitchFamily="50" charset="-128"/>
              </a:rPr>
              <a:t>を出した</a:t>
            </a:r>
            <a:endParaRPr lang="ja-JP" altLang="en-US" sz="2000" dirty="0">
              <a:latin typeface="ＭＳ Ｐゴシック" panose="020B0600070205080204" pitchFamily="50" charset="-128"/>
              <a:ea typeface="ＭＳ Ｐゴシック" panose="020B0600070205080204" pitchFamily="50" charset="-128"/>
            </a:endParaRPr>
          </a:p>
        </p:txBody>
      </p:sp>
      <p:sp>
        <p:nvSpPr>
          <p:cNvPr id="43" name="大かっこ 42"/>
          <p:cNvSpPr/>
          <p:nvPr/>
        </p:nvSpPr>
        <p:spPr>
          <a:xfrm>
            <a:off x="268814" y="3929895"/>
            <a:ext cx="4136312" cy="1323439"/>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 name="図 1"/>
          <p:cNvPicPr>
            <a:picLocks noChangeAspect="1"/>
          </p:cNvPicPr>
          <p:nvPr/>
        </p:nvPicPr>
        <p:blipFill>
          <a:blip r:embed="rId2"/>
          <a:stretch>
            <a:fillRect/>
          </a:stretch>
        </p:blipFill>
        <p:spPr>
          <a:xfrm>
            <a:off x="941473" y="1329430"/>
            <a:ext cx="7376799" cy="2456901"/>
          </a:xfrm>
          <a:prstGeom prst="rect">
            <a:avLst/>
          </a:prstGeom>
        </p:spPr>
      </p:pic>
    </p:spTree>
    <p:extLst>
      <p:ext uri="{BB962C8B-B14F-4D97-AF65-F5344CB8AC3E}">
        <p14:creationId xmlns:p14="http://schemas.microsoft.com/office/powerpoint/2010/main" val="2154435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268121418"/>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歩行・移動</a:t>
                      </a:r>
                      <a:endParaRPr kumimoji="1" lang="ja-JP" altLang="en-US" sz="2800" dirty="0"/>
                    </a:p>
                  </a:txBody>
                  <a:tcPr anchor="ctr">
                    <a:solidFill>
                      <a:schemeClr val="accent3">
                        <a:lumMod val="60000"/>
                        <a:lumOff val="40000"/>
                      </a:schemeClr>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設備のﾌﾚｰﾑを踏み外して転倒し、両手を</a:t>
                      </a:r>
                      <a:endParaRPr kumimoji="1" lang="en-US" altLang="ja-JP" sz="2400" dirty="0" smtClean="0"/>
                    </a:p>
                    <a:p>
                      <a:pPr algn="l"/>
                      <a:r>
                        <a:rPr kumimoji="1" lang="ja-JP" altLang="en-US" sz="2400" dirty="0" smtClean="0"/>
                        <a:t>　床につき両手首を受傷</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⑦</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ｼｽﾃﾑ作動確認</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その他</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H28.06.19</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移動（ｼｭｰﾀｰ内）</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53</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物流ｾﾝﾀｰ組立工程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不休</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400" dirty="0" smtClean="0">
                          <a:latin typeface="+mn-ea"/>
                          <a:ea typeface="+mn-ea"/>
                        </a:rPr>
                        <a:t>－</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橈骨、三角骨骨折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923113" y="3507129"/>
            <a:ext cx="3896796" cy="1967696"/>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１．不安定な場所の移動は、手を添え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err="1" smtClean="0">
                <a:solidFill>
                  <a:schemeClr val="tx1"/>
                </a:solidFill>
                <a:latin typeface="HGP創英角ﾎﾟｯﾌﾟ体" panose="040B0A00000000000000" pitchFamily="50" charset="-128"/>
                <a:ea typeface="HGP創英角ﾎﾟｯﾌﾟ体" panose="040B0A00000000000000" pitchFamily="50" charset="-128"/>
              </a:rPr>
              <a:t>て</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一歩ずつ確実に行動する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２．不安全場所等には、極力入らなく</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err="1" smtClean="0">
                <a:solidFill>
                  <a:schemeClr val="tx1"/>
                </a:solidFill>
                <a:latin typeface="HGP創英角ﾎﾟｯﾌﾟ体" panose="040B0A00000000000000" pitchFamily="50" charset="-128"/>
                <a:ea typeface="HGP創英角ﾎﾟｯﾌﾟ体" panose="040B0A00000000000000" pitchFamily="50" charset="-128"/>
              </a:rPr>
              <a:t>ても</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済む方法を検討する（</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rPr>
              <a:t>RA)</a:t>
            </a:r>
          </a:p>
        </p:txBody>
      </p:sp>
      <p:sp>
        <p:nvSpPr>
          <p:cNvPr id="42" name="テキスト ボックス 41"/>
          <p:cNvSpPr txBox="1"/>
          <p:nvPr/>
        </p:nvSpPr>
        <p:spPr>
          <a:xfrm>
            <a:off x="4923113" y="1472278"/>
            <a:ext cx="3746326" cy="1631216"/>
          </a:xfrm>
          <a:prstGeom prst="rect">
            <a:avLst/>
          </a:prstGeom>
          <a:noFill/>
        </p:spPr>
        <p:txBody>
          <a:bodyPr wrap="square" rtlCol="0">
            <a:spAutoFit/>
          </a:bodyPr>
          <a:lstStyle/>
          <a:p>
            <a:pPr algn="just">
              <a:lnSpc>
                <a:spcPts val="2400"/>
              </a:lnSpc>
            </a:pPr>
            <a:r>
              <a:rPr lang="ja-JP" altLang="en-US" sz="2000" dirty="0" smtClean="0">
                <a:latin typeface="ＭＳ Ｐゴシック" panose="020B0600070205080204" pitchFamily="50" charset="-128"/>
                <a:ea typeface="ＭＳ Ｐゴシック" panose="020B0600070205080204" pitchFamily="50" charset="-128"/>
              </a:rPr>
              <a:t>設備シューター</a:t>
            </a:r>
            <a:r>
              <a:rPr lang="ja-JP" altLang="en-US" sz="2000" dirty="0">
                <a:latin typeface="ＭＳ Ｐゴシック" panose="020B0600070205080204" pitchFamily="50" charset="-128"/>
                <a:ea typeface="ＭＳ Ｐゴシック" panose="020B0600070205080204" pitchFamily="50" charset="-128"/>
              </a:rPr>
              <a:t>内</a:t>
            </a:r>
            <a:r>
              <a:rPr lang="ja-JP" altLang="en-US" sz="2000" dirty="0" smtClean="0">
                <a:latin typeface="ＭＳ Ｐゴシック" panose="020B0600070205080204" pitchFamily="50" charset="-128"/>
                <a:ea typeface="ＭＳ Ｐゴシック" panose="020B0600070205080204" pitchFamily="50" charset="-128"/>
              </a:rPr>
              <a:t>のモニター</a:t>
            </a:r>
            <a:r>
              <a:rPr lang="ja-JP" altLang="en-US" sz="2000" dirty="0">
                <a:latin typeface="ＭＳ Ｐゴシック" panose="020B0600070205080204" pitchFamily="50" charset="-128"/>
                <a:ea typeface="ＭＳ Ｐゴシック" panose="020B0600070205080204" pitchFamily="50" charset="-128"/>
              </a:rPr>
              <a:t>確認</a:t>
            </a:r>
            <a:r>
              <a:rPr lang="ja-JP" altLang="en-US" sz="2000" dirty="0" smtClean="0">
                <a:latin typeface="ＭＳ Ｐゴシック" panose="020B0600070205080204" pitchFamily="50" charset="-128"/>
                <a:ea typeface="ＭＳ Ｐゴシック" panose="020B0600070205080204" pitchFamily="50" charset="-128"/>
              </a:rPr>
              <a:t>を終え、退出する時にシューターのフレームに足を掛けて踏み越えようとしたが踏み外し、前のめりに転倒</a:t>
            </a:r>
            <a:endParaRPr lang="ja-JP" altLang="en-US" sz="2000" dirty="0">
              <a:latin typeface="ＭＳ Ｐゴシック" panose="020B0600070205080204" pitchFamily="50" charset="-128"/>
              <a:ea typeface="ＭＳ Ｐゴシック" panose="020B0600070205080204" pitchFamily="50" charset="-128"/>
            </a:endParaRPr>
          </a:p>
        </p:txBody>
      </p:sp>
      <p:sp>
        <p:nvSpPr>
          <p:cNvPr id="43" name="大かっこ 42"/>
          <p:cNvSpPr/>
          <p:nvPr/>
        </p:nvSpPr>
        <p:spPr>
          <a:xfrm>
            <a:off x="4768771" y="1518578"/>
            <a:ext cx="4136312" cy="1584916"/>
          </a:xfrm>
          <a:prstGeom prst="bracketPair">
            <a:avLst>
              <a:gd name="adj" fmla="val 738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 name="図 1"/>
          <p:cNvPicPr>
            <a:picLocks noChangeAspect="1"/>
          </p:cNvPicPr>
          <p:nvPr/>
        </p:nvPicPr>
        <p:blipFill>
          <a:blip r:embed="rId2"/>
          <a:stretch>
            <a:fillRect/>
          </a:stretch>
        </p:blipFill>
        <p:spPr>
          <a:xfrm>
            <a:off x="269181" y="1472278"/>
            <a:ext cx="4310246" cy="3865199"/>
          </a:xfrm>
          <a:prstGeom prst="rect">
            <a:avLst/>
          </a:prstGeom>
        </p:spPr>
      </p:pic>
    </p:spTree>
    <p:extLst>
      <p:ext uri="{BB962C8B-B14F-4D97-AF65-F5344CB8AC3E}">
        <p14:creationId xmlns:p14="http://schemas.microsoft.com/office/powerpoint/2010/main" val="3503797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866671719"/>
              </p:ext>
            </p:extLst>
          </p:nvPr>
        </p:nvGraphicFramePr>
        <p:xfrm>
          <a:off x="104172" y="243679"/>
          <a:ext cx="8924081" cy="6284443"/>
        </p:xfrm>
        <a:graphic>
          <a:graphicData uri="http://schemas.openxmlformats.org/drawingml/2006/table">
            <a:tbl>
              <a:tblPr firstRow="1" bandRow="1">
                <a:tableStyleId>{5940675A-B579-460E-94D1-54222C63F5DA}</a:tableStyleId>
              </a:tblPr>
              <a:tblGrid>
                <a:gridCol w="1284702"/>
                <a:gridCol w="590397"/>
                <a:gridCol w="1099595"/>
                <a:gridCol w="1307939"/>
                <a:gridCol w="717631"/>
                <a:gridCol w="925974"/>
                <a:gridCol w="1296365"/>
                <a:gridCol w="451413"/>
                <a:gridCol w="416688"/>
                <a:gridCol w="833377"/>
              </a:tblGrid>
              <a:tr h="972273">
                <a:tc gridSpan="2">
                  <a:txBody>
                    <a:bodyPr/>
                    <a:lstStyle/>
                    <a:p>
                      <a:pPr algn="ctr"/>
                      <a:r>
                        <a:rPr kumimoji="1" lang="ja-JP" altLang="en-US" sz="2800" dirty="0" smtClean="0"/>
                        <a:t>墜転落</a:t>
                      </a:r>
                      <a:endParaRPr kumimoji="1" lang="ja-JP" altLang="en-US" sz="2800" dirty="0"/>
                    </a:p>
                  </a:txBody>
                  <a:tcPr anchor="ctr">
                    <a:solidFill>
                      <a:srgbClr val="92D050"/>
                    </a:solidFill>
                  </a:tcPr>
                </a:tc>
                <a:tc hMerge="1">
                  <a:txBody>
                    <a:bodyPr/>
                    <a:lstStyle/>
                    <a:p>
                      <a:pPr algn="l"/>
                      <a:endParaRPr kumimoji="1" lang="en-US" altLang="ja-JP" sz="2400" dirty="0" smtClean="0"/>
                    </a:p>
                  </a:txBody>
                  <a:tcPr anchor="ctr">
                    <a:lnR w="12700" cap="flat" cmpd="sng" algn="ctr">
                      <a:solidFill>
                        <a:schemeClr val="tx1"/>
                      </a:solidFill>
                      <a:prstDash val="solid"/>
                      <a:round/>
                      <a:headEnd type="none" w="med" len="med"/>
                      <a:tailEnd type="none" w="med" len="med"/>
                    </a:lnR>
                  </a:tcPr>
                </a:tc>
                <a:tc gridSpan="6">
                  <a:txBody>
                    <a:bodyPr/>
                    <a:lstStyle/>
                    <a:p>
                      <a:pPr algn="l"/>
                      <a:r>
                        <a:rPr kumimoji="1" lang="ja-JP" altLang="en-US" sz="2400" dirty="0" smtClean="0"/>
                        <a:t>　立入禁止指示を無視して仮囲い天井に</a:t>
                      </a:r>
                      <a:endParaRPr kumimoji="1" lang="en-US" altLang="ja-JP" sz="2400" dirty="0" smtClean="0"/>
                    </a:p>
                    <a:p>
                      <a:pPr algn="l"/>
                      <a:r>
                        <a:rPr kumimoji="1" lang="ja-JP" altLang="en-US" sz="2400" dirty="0" smtClean="0"/>
                        <a:t>　進入し、天井を踏み抜いて墜落（</a:t>
                      </a:r>
                      <a:r>
                        <a:rPr kumimoji="1" lang="en-US" altLang="ja-JP" sz="2400" dirty="0" smtClean="0"/>
                        <a:t>3.6</a:t>
                      </a:r>
                      <a:r>
                        <a:rPr kumimoji="1" lang="ja-JP" altLang="en-US" sz="2400" dirty="0" smtClean="0"/>
                        <a:t>ｍ）</a:t>
                      </a:r>
                      <a:endParaRPr kumimoji="1" lang="en-US" altLang="ja-JP" sz="2400" dirty="0" smtClean="0"/>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algn="ctr" defTabSz="914400" rtl="0" eaLnBrk="1" latinLnBrk="0" hangingPunct="1"/>
                      <a:r>
                        <a:rPr kumimoji="1" lang="en-US" altLang="ja-JP" sz="2400" kern="1200" dirty="0" smtClean="0">
                          <a:solidFill>
                            <a:schemeClr val="tx1"/>
                          </a:solidFill>
                          <a:latin typeface="+mn-ea"/>
                          <a:ea typeface="+mn-ea"/>
                          <a:cs typeface="+mn-cs"/>
                        </a:rPr>
                        <a:t>28-</a:t>
                      </a:r>
                      <a:r>
                        <a:rPr kumimoji="1" lang="ja-JP" altLang="en-US" sz="2400" kern="1200" dirty="0" smtClean="0">
                          <a:solidFill>
                            <a:schemeClr val="tx1"/>
                          </a:solidFill>
                          <a:latin typeface="+mn-ea"/>
                          <a:ea typeface="+mn-ea"/>
                          <a:cs typeface="+mn-cs"/>
                        </a:rPr>
                        <a:t>⑧</a:t>
                      </a:r>
                      <a:endParaRPr kumimoji="1" lang="en-US" altLang="ja-JP" sz="2400" kern="1200" dirty="0" smtClean="0">
                        <a:solidFill>
                          <a:schemeClr val="tx1"/>
                        </a:solidFill>
                        <a:latin typeface="+mn-ea"/>
                        <a:ea typeface="+mn-ea"/>
                        <a:cs typeface="+mn-cs"/>
                      </a:endParaRP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r>
              <a:tr h="4397770">
                <a:tc gridSpan="10">
                  <a:txBody>
                    <a:bodyPr/>
                    <a:lstStyle/>
                    <a:p>
                      <a:endParaRPr kumimoji="1" lang="ja-JP" altLang="en-US" sz="2400" dirty="0"/>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400" dirty="0"/>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tcPr>
                </a:tc>
                <a:tc hMerge="1">
                  <a:txBody>
                    <a:bodyPr/>
                    <a:lstStyle/>
                    <a:p>
                      <a:endParaRPr lang="ja-JP" altLang="en-US" dirty="0"/>
                    </a:p>
                  </a:txBody>
                  <a:tcPr anchor="ctr"/>
                </a:tc>
                <a:tc hMerge="1">
                  <a:txBody>
                    <a:bodyPr/>
                    <a:lstStyle/>
                    <a:p>
                      <a:endParaRPr kumimoji="1" lang="ja-JP" altLang="en-US"/>
                    </a:p>
                  </a:txBody>
                  <a:tcPr/>
                </a:tc>
                <a:tc hMerge="1">
                  <a:txBody>
                    <a:bodyPr/>
                    <a:lstStyle/>
                    <a:p>
                      <a:endParaRPr kumimoji="1" lang="ja-JP" altLang="en-US"/>
                    </a:p>
                  </a:txBody>
                  <a:tcPr/>
                </a:tc>
              </a:tr>
              <a:tr h="118179">
                <a:tc>
                  <a:txBody>
                    <a:bodyPr/>
                    <a:lstStyle/>
                    <a:p>
                      <a:pPr algn="ctr"/>
                      <a:r>
                        <a:rPr kumimoji="1" lang="ja-JP" altLang="en-US" sz="1400" dirty="0" smtClean="0">
                          <a:latin typeface="+mn-ea"/>
                          <a:ea typeface="+mn-ea"/>
                        </a:rPr>
                        <a:t>区　分</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発生時の作業</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仮設足場組立</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重点区分</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dirty="0" smtClean="0">
                          <a:latin typeface="+mn-ea"/>
                          <a:ea typeface="+mn-ea"/>
                        </a:rPr>
                        <a:t>墜転落</a:t>
                      </a:r>
                      <a:endParaRPr kumimoji="1" lang="ja-JP" altLang="en-US" sz="1400" dirty="0">
                        <a:latin typeface="+mn-ea"/>
                        <a:ea typeface="+mn-ea"/>
                      </a:endParaRPr>
                    </a:p>
                  </a:txBody>
                  <a:tcPr anchor="ctr"/>
                </a:tc>
                <a:tc hMerge="1">
                  <a:txBody>
                    <a:bodyPr/>
                    <a:lstStyle/>
                    <a:p>
                      <a:endParaRPr kumimoji="1" lang="ja-JP" altLang="en-US"/>
                    </a:p>
                  </a:txBody>
                  <a:tcPr/>
                </a:tc>
                <a:tc hMerge="1">
                  <a:txBody>
                    <a:bodyPr/>
                    <a:lstStyle/>
                    <a:p>
                      <a:endParaRPr kumimoji="1" lang="ja-JP" altLang="en-US"/>
                    </a:p>
                  </a:txBody>
                  <a:tcPr/>
                </a:tc>
              </a:tr>
              <a:tr h="180682">
                <a:tc>
                  <a:txBody>
                    <a:bodyPr/>
                    <a:lstStyle/>
                    <a:p>
                      <a:pPr algn="ctr"/>
                      <a:r>
                        <a:rPr kumimoji="1" lang="ja-JP" altLang="en-US" sz="1400" dirty="0" smtClean="0">
                          <a:latin typeface="+mn-ea"/>
                          <a:ea typeface="+mn-ea"/>
                        </a:rPr>
                        <a:t>発生日</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en-US" altLang="ja-JP" sz="1400" dirty="0" smtClean="0">
                          <a:latin typeface="+mn-ea"/>
                          <a:ea typeface="+mn-ea"/>
                        </a:rPr>
                        <a:t>H28.06.25</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発生時の行動</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gridSpan="2">
                  <a:txBody>
                    <a:bodyPr/>
                    <a:lstStyle/>
                    <a:p>
                      <a:r>
                        <a:rPr kumimoji="1" lang="ja-JP" altLang="en-US" sz="1400" dirty="0" smtClean="0">
                          <a:latin typeface="+mn-ea"/>
                          <a:ea typeface="+mn-ea"/>
                        </a:rPr>
                        <a:t>移動</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年齢・性別</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2">
                  <a:txBody>
                    <a:bodyPr/>
                    <a:lstStyle/>
                    <a:p>
                      <a:pPr algn="ctr"/>
                      <a:r>
                        <a:rPr kumimoji="1" lang="en-US" altLang="ja-JP" sz="1400" dirty="0" smtClean="0">
                          <a:latin typeface="+mn-ea"/>
                          <a:ea typeface="+mn-ea"/>
                        </a:rPr>
                        <a:t>23</a:t>
                      </a:r>
                      <a:endParaRPr kumimoji="1" lang="ja-JP" altLang="en-US" sz="1400" dirty="0">
                        <a:latin typeface="+mn-ea"/>
                        <a:ea typeface="+mn-ea"/>
                      </a:endParaRPr>
                    </a:p>
                  </a:txBody>
                  <a:tcPr anchor="ctr">
                    <a:lnR w="12700" cap="flat" cmpd="sng" algn="ctr">
                      <a:solidFill>
                        <a:schemeClr val="tx1"/>
                      </a:solidFill>
                      <a:prstDash val="sysDash"/>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男</a:t>
                      </a:r>
                      <a:endParaRPr kumimoji="1" lang="ja-JP" altLang="en-US" sz="1400" dirty="0">
                        <a:latin typeface="+mn-ea"/>
                        <a:ea typeface="+mn-ea"/>
                      </a:endParaRPr>
                    </a:p>
                  </a:txBody>
                  <a:tcPr anchor="ctr">
                    <a:lnL w="12700" cap="flat" cmpd="sng" algn="ctr">
                      <a:solidFill>
                        <a:schemeClr val="tx1"/>
                      </a:solidFill>
                      <a:prstDash val="sysDash"/>
                      <a:round/>
                      <a:headEnd type="none" w="med" len="med"/>
                      <a:tailEnd type="none" w="med" len="med"/>
                    </a:lnL>
                  </a:tcPr>
                </a:tc>
              </a:tr>
              <a:tr h="165904">
                <a:tc>
                  <a:txBody>
                    <a:bodyPr/>
                    <a:lstStyle/>
                    <a:p>
                      <a:pPr algn="ctr"/>
                      <a:r>
                        <a:rPr kumimoji="1" lang="ja-JP" altLang="en-US" sz="1400" dirty="0" smtClean="0">
                          <a:latin typeface="+mn-ea"/>
                          <a:ea typeface="+mn-ea"/>
                        </a:rPr>
                        <a:t>場　所</a:t>
                      </a:r>
                      <a:endParaRPr kumimoji="1" lang="ja-JP" altLang="en-US" sz="1400" dirty="0">
                        <a:latin typeface="+mn-ea"/>
                        <a:ea typeface="+mn-ea"/>
                      </a:endParaRPr>
                    </a:p>
                  </a:txBody>
                  <a:tcPr anchor="ctr">
                    <a:solidFill>
                      <a:schemeClr val="accent4">
                        <a:lumMod val="40000"/>
                        <a:lumOff val="60000"/>
                      </a:schemeClr>
                    </a:solidFill>
                  </a:tcPr>
                </a:tc>
                <a:tc gridSpan="2">
                  <a:txBody>
                    <a:bodyPr/>
                    <a:lstStyle/>
                    <a:p>
                      <a:r>
                        <a:rPr kumimoji="1" lang="ja-JP" altLang="en-US" sz="1400" dirty="0" smtClean="0">
                          <a:latin typeface="+mn-ea"/>
                          <a:ea typeface="+mn-ea"/>
                        </a:rPr>
                        <a:t>体育館換気扇工事</a:t>
                      </a:r>
                      <a:endParaRPr kumimoji="1" lang="ja-JP" altLang="en-US" sz="1400" dirty="0">
                        <a:latin typeface="+mn-ea"/>
                        <a:ea typeface="+mn-ea"/>
                      </a:endParaRP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ctr"/>
                      <a:r>
                        <a:rPr kumimoji="1" lang="ja-JP" altLang="en-US" sz="1400" dirty="0" smtClean="0">
                          <a:latin typeface="+mn-ea"/>
                          <a:ea typeface="+mn-ea"/>
                        </a:rPr>
                        <a:t>災害程度</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ja-JP" altLang="en-US" sz="1400" dirty="0" smtClean="0">
                          <a:latin typeface="+mn-ea"/>
                          <a:ea typeface="+mn-ea"/>
                        </a:rPr>
                        <a:t>休業</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400" dirty="0" smtClean="0">
                          <a:latin typeface="+mn-ea"/>
                          <a:ea typeface="+mn-ea"/>
                        </a:rPr>
                        <a:t>3</a:t>
                      </a:r>
                      <a:r>
                        <a:rPr kumimoji="1" lang="ja-JP" altLang="en-US" sz="1400" dirty="0" smtClean="0">
                          <a:latin typeface="+mn-ea"/>
                          <a:ea typeface="+mn-ea"/>
                        </a:rPr>
                        <a:t>日間</a:t>
                      </a:r>
                      <a:endParaRPr kumimoji="1" lang="ja-JP" altLang="en-US" sz="1400" dirty="0">
                        <a:latin typeface="+mn-ea"/>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400" dirty="0" smtClean="0">
                          <a:latin typeface="+mn-ea"/>
                          <a:ea typeface="+mn-ea"/>
                        </a:rPr>
                        <a:t>傷病名</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solidFill>
                      <a:schemeClr val="accent4">
                        <a:lumMod val="40000"/>
                        <a:lumOff val="60000"/>
                      </a:schemeClr>
                    </a:solidFill>
                  </a:tcPr>
                </a:tc>
                <a:tc gridSpan="3">
                  <a:txBody>
                    <a:bodyPr/>
                    <a:lstStyle/>
                    <a:p>
                      <a:r>
                        <a:rPr kumimoji="1" lang="ja-JP" altLang="en-US" sz="1400" spc="-100" baseline="0" dirty="0" smtClean="0">
                          <a:latin typeface="ＭＳ Ｐゴシック" panose="020B0600070205080204" pitchFamily="50" charset="-128"/>
                          <a:ea typeface="ＭＳ Ｐゴシック" panose="020B0600070205080204" pitchFamily="50" charset="-128"/>
                        </a:rPr>
                        <a:t>右腕骨折</a:t>
                      </a:r>
                      <a:endParaRPr kumimoji="1" lang="ja-JP" altLang="en-US" sz="1400" spc="-100" baseline="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tcPr>
                </a:tc>
              </a:tr>
            </a:tbl>
          </a:graphicData>
        </a:graphic>
      </p:graphicFrame>
      <p:sp>
        <p:nvSpPr>
          <p:cNvPr id="14" name="テキスト ボックス 13"/>
          <p:cNvSpPr txBox="1"/>
          <p:nvPr/>
        </p:nvSpPr>
        <p:spPr>
          <a:xfrm>
            <a:off x="5474825" y="6523393"/>
            <a:ext cx="3522857" cy="276999"/>
          </a:xfrm>
          <a:prstGeom prst="rect">
            <a:avLst/>
          </a:prstGeom>
          <a:noFill/>
        </p:spPr>
        <p:txBody>
          <a:bodyPr wrap="square" rtlCol="0" anchor="ctr" anchorCtr="0">
            <a:spAutoFit/>
          </a:bodyPr>
          <a:lstStyle/>
          <a:p>
            <a:pPr algn="r"/>
            <a:r>
              <a:rPr kumimoji="1" lang="en-US" altLang="ja-JP" sz="1200" dirty="0" smtClean="0">
                <a:solidFill>
                  <a:schemeClr val="bg2">
                    <a:lumMod val="25000"/>
                  </a:schemeClr>
                </a:solidFill>
              </a:rPr>
              <a:t>H28.10</a:t>
            </a:r>
            <a:r>
              <a:rPr lang="ja-JP" altLang="en-US" sz="1200" dirty="0">
                <a:solidFill>
                  <a:schemeClr val="bg2">
                    <a:lumMod val="25000"/>
                  </a:schemeClr>
                </a:solidFill>
              </a:rPr>
              <a:t>　</a:t>
            </a:r>
            <a:r>
              <a:rPr kumimoji="1" lang="ja-JP" altLang="en-US" sz="1200" dirty="0" smtClean="0">
                <a:solidFill>
                  <a:schemeClr val="bg2">
                    <a:lumMod val="25000"/>
                  </a:schemeClr>
                </a:solidFill>
              </a:rPr>
              <a:t>トヨタ自動車安全衛生協力会作成</a:t>
            </a:r>
            <a:endParaRPr kumimoji="1" lang="ja-JP" altLang="en-US" sz="1200" dirty="0">
              <a:solidFill>
                <a:schemeClr val="bg2">
                  <a:lumMod val="25000"/>
                </a:schemeClr>
              </a:solidFill>
            </a:endParaRPr>
          </a:p>
        </p:txBody>
      </p:sp>
      <p:sp>
        <p:nvSpPr>
          <p:cNvPr id="16" name="角丸四角形 15"/>
          <p:cNvSpPr/>
          <p:nvPr/>
        </p:nvSpPr>
        <p:spPr>
          <a:xfrm>
            <a:off x="4097438" y="4236334"/>
            <a:ext cx="4807644" cy="1215342"/>
          </a:xfrm>
          <a:prstGeom prst="roundRect">
            <a:avLst>
              <a:gd name="adj" fmla="val 10000"/>
            </a:avLst>
          </a:prstGeom>
          <a:solidFill>
            <a:srgbClr val="FFFF00"/>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＜災害防止のポイント＞</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１．指示事項は確実に守る（確実に伝える）</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a:p>
            <a:pPr>
              <a:spcBef>
                <a:spcPts val="600"/>
              </a:spcBef>
            </a:pP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２．立入り禁止箇所への措置、表示（明確に）</a:t>
            </a:r>
            <a:endParaRPr lang="en-US" altLang="ja-JP" dirty="0" smtClean="0">
              <a:solidFill>
                <a:schemeClr val="tx1"/>
              </a:solidFill>
              <a:latin typeface="HGP創英角ﾎﾟｯﾌﾟ体" panose="040B0A00000000000000" pitchFamily="50" charset="-128"/>
              <a:ea typeface="HGP創英角ﾎﾟｯﾌﾟ体" panose="040B0A00000000000000" pitchFamily="50" charset="-128"/>
            </a:endParaRPr>
          </a:p>
        </p:txBody>
      </p:sp>
      <p:pic>
        <p:nvPicPr>
          <p:cNvPr id="22" name="図 21"/>
          <p:cNvPicPr>
            <a:picLocks noChangeAspect="1"/>
          </p:cNvPicPr>
          <p:nvPr/>
        </p:nvPicPr>
        <p:blipFill>
          <a:blip r:embed="rId2">
            <a:lum contrast="10000"/>
          </a:blip>
          <a:stretch>
            <a:fillRect/>
          </a:stretch>
        </p:blipFill>
        <p:spPr>
          <a:xfrm>
            <a:off x="6061156" y="2129244"/>
            <a:ext cx="2843926" cy="1978380"/>
          </a:xfrm>
          <a:prstGeom prst="rect">
            <a:avLst/>
          </a:prstGeom>
          <a:ln>
            <a:solidFill>
              <a:schemeClr val="tx1"/>
            </a:solidFill>
          </a:ln>
          <a:effectLst>
            <a:innerShdw blurRad="76200" dist="63500">
              <a:prstClr val="black">
                <a:alpha val="50000"/>
              </a:prstClr>
            </a:innerShdw>
          </a:effectLst>
        </p:spPr>
      </p:pic>
      <p:sp>
        <p:nvSpPr>
          <p:cNvPr id="25" name="Oval 5"/>
          <p:cNvSpPr>
            <a:spLocks noChangeArrowheads="1"/>
          </p:cNvSpPr>
          <p:nvPr/>
        </p:nvSpPr>
        <p:spPr bwMode="auto">
          <a:xfrm>
            <a:off x="6566170" y="2538121"/>
            <a:ext cx="2029255" cy="1184459"/>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ja-JP" altLang="en-US"/>
          </a:p>
        </p:txBody>
      </p:sp>
      <p:pic>
        <p:nvPicPr>
          <p:cNvPr id="26" name="図 25"/>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Lst>
          </a:blip>
          <a:stretch>
            <a:fillRect/>
          </a:stretch>
        </p:blipFill>
        <p:spPr>
          <a:xfrm>
            <a:off x="3695745" y="1360897"/>
            <a:ext cx="2870425" cy="1984187"/>
          </a:xfrm>
          <a:prstGeom prst="rect">
            <a:avLst/>
          </a:prstGeom>
          <a:ln>
            <a:solidFill>
              <a:schemeClr val="tx1"/>
            </a:solidFill>
          </a:ln>
          <a:effectLst>
            <a:innerShdw blurRad="76200" dist="63500">
              <a:prstClr val="black">
                <a:alpha val="50000"/>
              </a:prstClr>
            </a:innerShdw>
          </a:effectLst>
        </p:spPr>
      </p:pic>
      <p:grpSp>
        <p:nvGrpSpPr>
          <p:cNvPr id="21" name="グループ化 20"/>
          <p:cNvGrpSpPr/>
          <p:nvPr/>
        </p:nvGrpSpPr>
        <p:grpSpPr>
          <a:xfrm>
            <a:off x="417843" y="1949546"/>
            <a:ext cx="4144947" cy="3778577"/>
            <a:chOff x="180772" y="1740988"/>
            <a:chExt cx="3790832" cy="2973473"/>
          </a:xfrm>
        </p:grpSpPr>
        <p:pic>
          <p:nvPicPr>
            <p:cNvPr id="23" name="図 22"/>
            <p:cNvPicPr>
              <a:picLocks noChangeAspect="1"/>
            </p:cNvPicPr>
            <p:nvPr/>
          </p:nvPicPr>
          <p:blipFill rotWithShape="1">
            <a:blip r:embed="rId5"/>
            <a:srcRect r="32022"/>
            <a:stretch/>
          </p:blipFill>
          <p:spPr>
            <a:xfrm>
              <a:off x="180772" y="1740988"/>
              <a:ext cx="2886519" cy="2784413"/>
            </a:xfrm>
            <a:prstGeom prst="rect">
              <a:avLst/>
            </a:prstGeom>
          </p:spPr>
        </p:pic>
        <p:sp>
          <p:nvSpPr>
            <p:cNvPr id="24" name="AutoShape 2"/>
            <p:cNvSpPr>
              <a:spLocks noChangeArrowheads="1"/>
            </p:cNvSpPr>
            <p:nvPr/>
          </p:nvSpPr>
          <p:spPr bwMode="auto">
            <a:xfrm flipV="1">
              <a:off x="2466378" y="4084512"/>
              <a:ext cx="600913" cy="629949"/>
            </a:xfrm>
            <a:prstGeom prst="irregularSeal1">
              <a:avLst/>
            </a:prstGeom>
            <a:solidFill>
              <a:srgbClr val="FFFF00"/>
            </a:solidFill>
            <a:ln w="28575">
              <a:solidFill>
                <a:srgbClr val="FF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7" name="四角形吹き出し 26"/>
            <p:cNvSpPr/>
            <p:nvPr/>
          </p:nvSpPr>
          <p:spPr>
            <a:xfrm>
              <a:off x="3088463" y="2957626"/>
              <a:ext cx="883141" cy="373681"/>
            </a:xfrm>
            <a:prstGeom prst="wedgeRectCallout">
              <a:avLst>
                <a:gd name="adj1" fmla="val -91065"/>
                <a:gd name="adj2" fmla="val 47524"/>
              </a:avLst>
            </a:prstGeom>
            <a:ln>
              <a:solidFill>
                <a:sysClr val="windowText" lastClr="000000"/>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HGP創英角ﾎﾟｯﾌﾟ体" panose="040B0A00000000000000" pitchFamily="50" charset="-128"/>
                  <a:ea typeface="HGP創英角ﾎﾟｯﾌﾟ体" panose="040B0A00000000000000" pitchFamily="50" charset="-128"/>
                </a:rPr>
                <a:t>仮囲い</a:t>
              </a:r>
            </a:p>
          </p:txBody>
        </p:sp>
        <p:sp>
          <p:nvSpPr>
            <p:cNvPr id="28" name="四角形吹き出し 27"/>
            <p:cNvSpPr/>
            <p:nvPr/>
          </p:nvSpPr>
          <p:spPr>
            <a:xfrm>
              <a:off x="777637" y="1740988"/>
              <a:ext cx="1090212" cy="410030"/>
            </a:xfrm>
            <a:prstGeom prst="wedgeRectCallout">
              <a:avLst>
                <a:gd name="adj1" fmla="val 52247"/>
                <a:gd name="adj2" fmla="val 10817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600" dirty="0">
                  <a:solidFill>
                    <a:schemeClr val="tx1"/>
                  </a:solidFill>
                  <a:latin typeface="HGP創英角ﾎﾟｯﾌﾟ体" panose="040B0A00000000000000" pitchFamily="50" charset="-128"/>
                  <a:ea typeface="HGP創英角ﾎﾟｯﾌﾟ体" panose="040B0A00000000000000" pitchFamily="50" charset="-128"/>
                </a:rPr>
                <a:t>受傷者</a:t>
              </a:r>
            </a:p>
          </p:txBody>
        </p:sp>
      </p:grpSp>
      <p:sp>
        <p:nvSpPr>
          <p:cNvPr id="29" name="四角形吹き出し 28"/>
          <p:cNvSpPr/>
          <p:nvPr/>
        </p:nvSpPr>
        <p:spPr>
          <a:xfrm>
            <a:off x="4562790" y="1512003"/>
            <a:ext cx="854160" cy="443615"/>
          </a:xfrm>
          <a:prstGeom prst="wedgeRectCallout">
            <a:avLst>
              <a:gd name="adj1" fmla="val 88826"/>
              <a:gd name="adj2" fmla="val 86671"/>
            </a:avLst>
          </a:prstGeom>
          <a:ln>
            <a:solidFill>
              <a:sysClr val="windowText" lastClr="000000"/>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HGP創英角ﾎﾟｯﾌﾟ体" panose="040B0A00000000000000" pitchFamily="50" charset="-128"/>
                <a:ea typeface="HGP創英角ﾎﾟｯﾌﾟ体" panose="040B0A00000000000000" pitchFamily="50" charset="-128"/>
              </a:rPr>
              <a:t>仮囲い</a:t>
            </a:r>
          </a:p>
        </p:txBody>
      </p:sp>
      <p:sp>
        <p:nvSpPr>
          <p:cNvPr id="31" name="正方形/長方形 30"/>
          <p:cNvSpPr/>
          <p:nvPr/>
        </p:nvSpPr>
        <p:spPr>
          <a:xfrm>
            <a:off x="197918" y="1279872"/>
            <a:ext cx="2646878" cy="584775"/>
          </a:xfrm>
          <a:prstGeom prst="rect">
            <a:avLst/>
          </a:prstGeom>
        </p:spPr>
        <p:txBody>
          <a:bodyPr wrap="none">
            <a:spAutoFit/>
          </a:bodyPr>
          <a:lstStyle/>
          <a:p>
            <a:r>
              <a:rPr lang="en-US" altLang="ja-JP" sz="3200" dirty="0" smtClean="0">
                <a:solidFill>
                  <a:srgbClr val="FF0000"/>
                </a:solidFill>
              </a:rPr>
              <a:t>【</a:t>
            </a:r>
            <a:r>
              <a:rPr lang="ja-JP" altLang="en-US" sz="3200" dirty="0" smtClean="0">
                <a:solidFill>
                  <a:srgbClr val="FF0000"/>
                </a:solidFill>
              </a:rPr>
              <a:t>準重大災害</a:t>
            </a:r>
            <a:r>
              <a:rPr lang="en-US" altLang="ja-JP" sz="3200" dirty="0" smtClean="0">
                <a:solidFill>
                  <a:srgbClr val="FF0000"/>
                </a:solidFill>
              </a:rPr>
              <a:t>】</a:t>
            </a:r>
            <a:endParaRPr lang="en-US" altLang="ja-JP" sz="3200" dirty="0">
              <a:solidFill>
                <a:srgbClr val="FF0000"/>
              </a:solidFill>
            </a:endParaRPr>
          </a:p>
        </p:txBody>
      </p:sp>
    </p:spTree>
    <p:extLst>
      <p:ext uri="{BB962C8B-B14F-4D97-AF65-F5344CB8AC3E}">
        <p14:creationId xmlns:p14="http://schemas.microsoft.com/office/powerpoint/2010/main" val="1163598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3068</TotalTime>
  <Words>2994</Words>
  <Application>Microsoft Office PowerPoint</Application>
  <PresentationFormat>画面に合わせる (4:3)</PresentationFormat>
  <Paragraphs>1044</Paragraphs>
  <Slides>31</Slides>
  <Notes>0</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Office テーマ</vt:lpstr>
      <vt:lpstr>災害事例シート（ＴＢＭ討議用）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toyota</dc:creator>
  <cp:lastModifiedBy>user</cp:lastModifiedBy>
  <cp:revision>212</cp:revision>
  <cp:lastPrinted>2016-11-03T10:13:51Z</cp:lastPrinted>
  <dcterms:created xsi:type="dcterms:W3CDTF">2016-10-21T06:24:33Z</dcterms:created>
  <dcterms:modified xsi:type="dcterms:W3CDTF">2016-12-13T08:45:45Z</dcterms:modified>
</cp:coreProperties>
</file>